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20104100" cy="1130935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9" roundtripDataSignature="AMtx7mi8R0TpWxzF1n9BIjPW2Wmfgr6Ms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Bitencourt, André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5-15T19:30:01.691">
    <p:pos x="10" y="10"/>
    <p:text>Criar um exemplo de drenos.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14b8DE8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05-15T19:30:01.691">
    <p:pos x="10" y="10"/>
    <p:text>Criar um exemplo de drenos.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14b8DE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3-05-15T19:30:01.691">
    <p:pos x="10" y="10"/>
    <p:text>Criar um exemplo de drenos.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14b8DEw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3-05-15T19:30:01.691">
    <p:pos x="10" y="10"/>
    <p:text>Criar um exemplo de drenos.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14b8DE4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1387138" y="0"/>
            <a:ext cx="8712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0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4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1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4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6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7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8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6659563" y="1414463"/>
            <a:ext cx="6784975" cy="38163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onal listra o fundo ilustração do vetor. Ilustração de papel -  92255383" id="27" name="Google Shape;2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998910" y="-2001590"/>
            <a:ext cx="5143500" cy="914668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0"/>
          <p:cNvSpPr/>
          <p:nvPr/>
        </p:nvSpPr>
        <p:spPr>
          <a:xfrm>
            <a:off x="0" y="0"/>
            <a:ext cx="9146681" cy="5143501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0"/>
          <p:cNvSpPr txBox="1"/>
          <p:nvPr>
            <p:ph type="ctrTitle"/>
          </p:nvPr>
        </p:nvSpPr>
        <p:spPr>
          <a:xfrm>
            <a:off x="685800" y="1594485"/>
            <a:ext cx="77724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" type="subTitle"/>
          </p:nvPr>
        </p:nvSpPr>
        <p:spPr>
          <a:xfrm>
            <a:off x="1371600" y="2880360"/>
            <a:ext cx="640080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1" type="ftr"/>
          </p:nvPr>
        </p:nvSpPr>
        <p:spPr>
          <a:xfrm>
            <a:off x="3108960" y="4783455"/>
            <a:ext cx="2926080" cy="126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6583681" y="4783455"/>
            <a:ext cx="2103120" cy="126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818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type="title"/>
          </p:nvPr>
        </p:nvSpPr>
        <p:spPr>
          <a:xfrm>
            <a:off x="967543" y="977583"/>
            <a:ext cx="6107066" cy="461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2">
                <a:solidFill>
                  <a:srgbClr val="7D7D7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" type="body"/>
          </p:nvPr>
        </p:nvSpPr>
        <p:spPr>
          <a:xfrm>
            <a:off x="1626050" y="1740011"/>
            <a:ext cx="5696298" cy="307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11" type="ftr"/>
          </p:nvPr>
        </p:nvSpPr>
        <p:spPr>
          <a:xfrm>
            <a:off x="3108960" y="4783455"/>
            <a:ext cx="2926080" cy="126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10" type="dt"/>
          </p:nvPr>
        </p:nvSpPr>
        <p:spPr>
          <a:xfrm>
            <a:off x="457200" y="4783455"/>
            <a:ext cx="2103120" cy="126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2" type="sldNum"/>
          </p:nvPr>
        </p:nvSpPr>
        <p:spPr>
          <a:xfrm>
            <a:off x="6583681" y="4783455"/>
            <a:ext cx="2103120" cy="126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818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2"/>
          <p:cNvSpPr txBox="1"/>
          <p:nvPr>
            <p:ph type="title"/>
          </p:nvPr>
        </p:nvSpPr>
        <p:spPr>
          <a:xfrm>
            <a:off x="1518467" y="1057177"/>
            <a:ext cx="610706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>
                <a:solidFill>
                  <a:srgbClr val="7D7D7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2"/>
          <p:cNvSpPr txBox="1"/>
          <p:nvPr>
            <p:ph idx="1" type="body"/>
          </p:nvPr>
        </p:nvSpPr>
        <p:spPr>
          <a:xfrm>
            <a:off x="457200" y="1183005"/>
            <a:ext cx="397764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2" type="body"/>
          </p:nvPr>
        </p:nvSpPr>
        <p:spPr>
          <a:xfrm>
            <a:off x="4709160" y="1183005"/>
            <a:ext cx="397764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2"/>
          <p:cNvSpPr txBox="1"/>
          <p:nvPr>
            <p:ph idx="11" type="ftr"/>
          </p:nvPr>
        </p:nvSpPr>
        <p:spPr>
          <a:xfrm>
            <a:off x="3108960" y="4783455"/>
            <a:ext cx="2926080" cy="126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2"/>
          <p:cNvSpPr txBox="1"/>
          <p:nvPr>
            <p:ph idx="10" type="dt"/>
          </p:nvPr>
        </p:nvSpPr>
        <p:spPr>
          <a:xfrm>
            <a:off x="457200" y="4783455"/>
            <a:ext cx="2103120" cy="126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2"/>
          <p:cNvSpPr txBox="1"/>
          <p:nvPr>
            <p:ph idx="12" type="sldNum"/>
          </p:nvPr>
        </p:nvSpPr>
        <p:spPr>
          <a:xfrm>
            <a:off x="6583681" y="4783455"/>
            <a:ext cx="2103120" cy="126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818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3"/>
          <p:cNvSpPr/>
          <p:nvPr/>
        </p:nvSpPr>
        <p:spPr>
          <a:xfrm>
            <a:off x="0" y="4947518"/>
            <a:ext cx="9144000" cy="73932"/>
          </a:xfrm>
          <a:custGeom>
            <a:rect b="b" l="l" r="r" t="t"/>
            <a:pathLst>
              <a:path extrusionOk="0" h="162559" w="20104100">
                <a:moveTo>
                  <a:pt x="0" y="161932"/>
                </a:moveTo>
                <a:lnTo>
                  <a:pt x="20104099" y="161932"/>
                </a:lnTo>
                <a:lnTo>
                  <a:pt x="20104099" y="0"/>
                </a:lnTo>
                <a:lnTo>
                  <a:pt x="0" y="0"/>
                </a:lnTo>
                <a:lnTo>
                  <a:pt x="0" y="161932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33"/>
          <p:cNvSpPr/>
          <p:nvPr/>
        </p:nvSpPr>
        <p:spPr>
          <a:xfrm>
            <a:off x="0" y="5021166"/>
            <a:ext cx="9144000" cy="122162"/>
          </a:xfrm>
          <a:custGeom>
            <a:rect b="b" l="l" r="r" t="t"/>
            <a:pathLst>
              <a:path extrusionOk="0" h="268604" w="20104100">
                <a:moveTo>
                  <a:pt x="20104099" y="0"/>
                </a:moveTo>
                <a:lnTo>
                  <a:pt x="0" y="0"/>
                </a:lnTo>
                <a:lnTo>
                  <a:pt x="0" y="268190"/>
                </a:lnTo>
                <a:lnTo>
                  <a:pt x="20104099" y="268190"/>
                </a:lnTo>
                <a:lnTo>
                  <a:pt x="20104099" y="0"/>
                </a:lnTo>
                <a:close/>
              </a:path>
            </a:pathLst>
          </a:custGeom>
          <a:solidFill>
            <a:srgbClr val="0D6AB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3"/>
          <p:cNvSpPr/>
          <p:nvPr/>
        </p:nvSpPr>
        <p:spPr>
          <a:xfrm>
            <a:off x="3356810" y="621739"/>
            <a:ext cx="5787349" cy="23970"/>
          </a:xfrm>
          <a:custGeom>
            <a:rect b="b" l="l" r="r" t="t"/>
            <a:pathLst>
              <a:path extrusionOk="0" h="52705" w="12724130">
                <a:moveTo>
                  <a:pt x="0" y="52354"/>
                </a:moveTo>
                <a:lnTo>
                  <a:pt x="12723779" y="52354"/>
                </a:lnTo>
                <a:lnTo>
                  <a:pt x="12723779" y="0"/>
                </a:lnTo>
                <a:lnTo>
                  <a:pt x="0" y="0"/>
                </a:lnTo>
                <a:lnTo>
                  <a:pt x="0" y="52354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33"/>
          <p:cNvSpPr/>
          <p:nvPr/>
        </p:nvSpPr>
        <p:spPr>
          <a:xfrm>
            <a:off x="3232985" y="605071"/>
            <a:ext cx="50801" cy="5079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3"/>
          <p:cNvSpPr/>
          <p:nvPr/>
        </p:nvSpPr>
        <p:spPr>
          <a:xfrm>
            <a:off x="3056377" y="605071"/>
            <a:ext cx="50801" cy="507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33"/>
          <p:cNvSpPr/>
          <p:nvPr/>
        </p:nvSpPr>
        <p:spPr>
          <a:xfrm>
            <a:off x="3144683" y="605071"/>
            <a:ext cx="50797" cy="507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3"/>
          <p:cNvSpPr/>
          <p:nvPr/>
        </p:nvSpPr>
        <p:spPr>
          <a:xfrm>
            <a:off x="2968071" y="605071"/>
            <a:ext cx="50801" cy="507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3"/>
          <p:cNvSpPr/>
          <p:nvPr/>
        </p:nvSpPr>
        <p:spPr>
          <a:xfrm>
            <a:off x="2879769" y="605071"/>
            <a:ext cx="50797" cy="5079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3"/>
          <p:cNvSpPr/>
          <p:nvPr/>
        </p:nvSpPr>
        <p:spPr>
          <a:xfrm>
            <a:off x="528309" y="1170464"/>
            <a:ext cx="490703" cy="219198"/>
          </a:xfrm>
          <a:custGeom>
            <a:rect b="b" l="l" r="r" t="t"/>
            <a:pathLst>
              <a:path extrusionOk="0" h="481964" w="1078864">
                <a:moveTo>
                  <a:pt x="1078501" y="0"/>
                </a:moveTo>
                <a:lnTo>
                  <a:pt x="0" y="0"/>
                </a:lnTo>
                <a:lnTo>
                  <a:pt x="0" y="481660"/>
                </a:lnTo>
                <a:lnTo>
                  <a:pt x="874318" y="481660"/>
                </a:lnTo>
                <a:lnTo>
                  <a:pt x="1078501" y="0"/>
                </a:lnTo>
                <a:close/>
              </a:path>
            </a:pathLst>
          </a:custGeom>
          <a:solidFill>
            <a:srgbClr val="7D7D7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3"/>
          <p:cNvSpPr txBox="1"/>
          <p:nvPr>
            <p:ph type="title"/>
          </p:nvPr>
        </p:nvSpPr>
        <p:spPr>
          <a:xfrm>
            <a:off x="1518467" y="1057177"/>
            <a:ext cx="610706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>
                <a:solidFill>
                  <a:srgbClr val="7D7D7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1" type="ftr"/>
          </p:nvPr>
        </p:nvSpPr>
        <p:spPr>
          <a:xfrm>
            <a:off x="3108960" y="4783455"/>
            <a:ext cx="2926080" cy="126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3"/>
          <p:cNvSpPr txBox="1"/>
          <p:nvPr>
            <p:ph idx="10" type="dt"/>
          </p:nvPr>
        </p:nvSpPr>
        <p:spPr>
          <a:xfrm>
            <a:off x="457200" y="4783455"/>
            <a:ext cx="2103120" cy="126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3"/>
          <p:cNvSpPr txBox="1"/>
          <p:nvPr>
            <p:ph idx="12" type="sldNum"/>
          </p:nvPr>
        </p:nvSpPr>
        <p:spPr>
          <a:xfrm>
            <a:off x="6583681" y="4783455"/>
            <a:ext cx="2103120" cy="126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818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4"/>
          <p:cNvSpPr/>
          <p:nvPr/>
        </p:nvSpPr>
        <p:spPr>
          <a:xfrm>
            <a:off x="0" y="2123495"/>
            <a:ext cx="9144000" cy="301964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4"/>
          <p:cNvSpPr/>
          <p:nvPr/>
        </p:nvSpPr>
        <p:spPr>
          <a:xfrm>
            <a:off x="0" y="0"/>
            <a:ext cx="9144000" cy="392505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3108960" y="4783455"/>
            <a:ext cx="2926080" cy="126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0" type="dt"/>
          </p:nvPr>
        </p:nvSpPr>
        <p:spPr>
          <a:xfrm>
            <a:off x="457200" y="4783455"/>
            <a:ext cx="2103120" cy="126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4"/>
          <p:cNvSpPr txBox="1"/>
          <p:nvPr>
            <p:ph idx="12" type="sldNum"/>
          </p:nvPr>
        </p:nvSpPr>
        <p:spPr>
          <a:xfrm>
            <a:off x="6583681" y="4783455"/>
            <a:ext cx="2103120" cy="126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818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1" Type="http://schemas.openxmlformats.org/officeDocument/2006/relationships/slideLayout" Target="../slideLayouts/slideLayout5.xml"/><Relationship Id="rId10" Type="http://schemas.openxmlformats.org/officeDocument/2006/relationships/slideLayout" Target="../slideLayouts/slideLayout4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onal listra o fundo ilustração do vetor. Ilustração de papel -  92255383" id="10" name="Google Shape;10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-5400000">
            <a:off x="2096743" y="-2099583"/>
            <a:ext cx="4947514" cy="9146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9"/>
          <p:cNvSpPr/>
          <p:nvPr/>
        </p:nvSpPr>
        <p:spPr>
          <a:xfrm>
            <a:off x="-2681" y="0"/>
            <a:ext cx="9146681" cy="4947330"/>
          </a:xfrm>
          <a:prstGeom prst="rect">
            <a:avLst/>
          </a:prstGeom>
          <a:solidFill>
            <a:schemeClr val="lt1">
              <a:alpha val="9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1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9"/>
          <p:cNvSpPr/>
          <p:nvPr/>
        </p:nvSpPr>
        <p:spPr>
          <a:xfrm>
            <a:off x="0" y="4947514"/>
            <a:ext cx="9144000" cy="73932"/>
          </a:xfrm>
          <a:custGeom>
            <a:rect b="b" l="l" r="r" t="t"/>
            <a:pathLst>
              <a:path extrusionOk="0" h="162559" w="20104100">
                <a:moveTo>
                  <a:pt x="0" y="161932"/>
                </a:moveTo>
                <a:lnTo>
                  <a:pt x="20104099" y="161932"/>
                </a:lnTo>
                <a:lnTo>
                  <a:pt x="20104099" y="0"/>
                </a:lnTo>
                <a:lnTo>
                  <a:pt x="0" y="0"/>
                </a:lnTo>
                <a:lnTo>
                  <a:pt x="0" y="161932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9"/>
          <p:cNvSpPr/>
          <p:nvPr/>
        </p:nvSpPr>
        <p:spPr>
          <a:xfrm>
            <a:off x="0" y="5021161"/>
            <a:ext cx="9144000" cy="122162"/>
          </a:xfrm>
          <a:custGeom>
            <a:rect b="b" l="l" r="r" t="t"/>
            <a:pathLst>
              <a:path extrusionOk="0" h="268604" w="20104100">
                <a:moveTo>
                  <a:pt x="20104099" y="0"/>
                </a:moveTo>
                <a:lnTo>
                  <a:pt x="0" y="0"/>
                </a:lnTo>
                <a:lnTo>
                  <a:pt x="0" y="268201"/>
                </a:lnTo>
                <a:lnTo>
                  <a:pt x="20104099" y="268201"/>
                </a:lnTo>
                <a:lnTo>
                  <a:pt x="20104099" y="0"/>
                </a:lnTo>
                <a:close/>
              </a:path>
            </a:pathLst>
          </a:custGeom>
          <a:solidFill>
            <a:srgbClr val="0D6AB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9"/>
          <p:cNvSpPr/>
          <p:nvPr/>
        </p:nvSpPr>
        <p:spPr>
          <a:xfrm>
            <a:off x="3356810" y="621739"/>
            <a:ext cx="5787349" cy="23970"/>
          </a:xfrm>
          <a:custGeom>
            <a:rect b="b" l="l" r="r" t="t"/>
            <a:pathLst>
              <a:path extrusionOk="0" h="52705" w="12724130">
                <a:moveTo>
                  <a:pt x="0" y="52354"/>
                </a:moveTo>
                <a:lnTo>
                  <a:pt x="12723779" y="52354"/>
                </a:lnTo>
                <a:lnTo>
                  <a:pt x="12723779" y="0"/>
                </a:lnTo>
                <a:lnTo>
                  <a:pt x="0" y="0"/>
                </a:lnTo>
                <a:lnTo>
                  <a:pt x="0" y="52354"/>
                </a:lnTo>
                <a:close/>
              </a:path>
            </a:pathLst>
          </a:custGeom>
          <a:solidFill>
            <a:srgbClr val="45454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9"/>
          <p:cNvSpPr txBox="1"/>
          <p:nvPr>
            <p:ph type="title"/>
          </p:nvPr>
        </p:nvSpPr>
        <p:spPr>
          <a:xfrm>
            <a:off x="1528175" y="897241"/>
            <a:ext cx="6107066" cy="14080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150" u="none" cap="none" strike="noStrike">
                <a:solidFill>
                  <a:srgbClr val="7D7D7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29"/>
          <p:cNvSpPr txBox="1"/>
          <p:nvPr>
            <p:ph idx="1" type="body"/>
          </p:nvPr>
        </p:nvSpPr>
        <p:spPr>
          <a:xfrm>
            <a:off x="1821653" y="2445693"/>
            <a:ext cx="5500695" cy="684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9"/>
          <p:cNvSpPr txBox="1"/>
          <p:nvPr>
            <p:ph idx="11" type="ftr"/>
          </p:nvPr>
        </p:nvSpPr>
        <p:spPr>
          <a:xfrm>
            <a:off x="3108960" y="4783455"/>
            <a:ext cx="2926080" cy="126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18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457200" y="4783455"/>
            <a:ext cx="2103120" cy="126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18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1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9"/>
          <p:cNvSpPr txBox="1"/>
          <p:nvPr>
            <p:ph idx="12" type="sldNum"/>
          </p:nvPr>
        </p:nvSpPr>
        <p:spPr>
          <a:xfrm>
            <a:off x="6583681" y="4783455"/>
            <a:ext cx="2103120" cy="126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818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818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818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818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818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818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818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818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818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b="0" u="none"/>
          </a:p>
        </p:txBody>
      </p:sp>
      <p:sp>
        <p:nvSpPr>
          <p:cNvPr id="20" name="Google Shape;20;p29"/>
          <p:cNvSpPr/>
          <p:nvPr/>
        </p:nvSpPr>
        <p:spPr>
          <a:xfrm>
            <a:off x="3232985" y="605071"/>
            <a:ext cx="50801" cy="5079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9"/>
          <p:cNvSpPr/>
          <p:nvPr/>
        </p:nvSpPr>
        <p:spPr>
          <a:xfrm>
            <a:off x="3056377" y="605071"/>
            <a:ext cx="50801" cy="507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9"/>
          <p:cNvSpPr/>
          <p:nvPr/>
        </p:nvSpPr>
        <p:spPr>
          <a:xfrm>
            <a:off x="3144683" y="605071"/>
            <a:ext cx="50797" cy="507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9"/>
          <p:cNvSpPr/>
          <p:nvPr/>
        </p:nvSpPr>
        <p:spPr>
          <a:xfrm>
            <a:off x="2968071" y="605071"/>
            <a:ext cx="50801" cy="507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9"/>
          <p:cNvSpPr/>
          <p:nvPr/>
        </p:nvSpPr>
        <p:spPr>
          <a:xfrm>
            <a:off x="2879769" y="605071"/>
            <a:ext cx="50797" cy="5079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9"/>
          <p:cNvSpPr/>
          <p:nvPr/>
        </p:nvSpPr>
        <p:spPr>
          <a:xfrm>
            <a:off x="38684" y="62832"/>
            <a:ext cx="2891882" cy="79368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7"/>
    <p:sldLayoutId id="2147483650" r:id="rId8"/>
    <p:sldLayoutId id="2147483651" r:id="rId9"/>
    <p:sldLayoutId id="2147483652" r:id="rId10"/>
    <p:sldLayoutId id="214748365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4.png"/><Relationship Id="rId4" Type="http://schemas.openxmlformats.org/officeDocument/2006/relationships/hyperlink" Target="https://evolucaocompressores.com.br/" TargetMode="External"/><Relationship Id="rId5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9" Type="http://schemas.openxmlformats.org/officeDocument/2006/relationships/image" Target="../media/image55.png"/><Relationship Id="rId5" Type="http://schemas.openxmlformats.org/officeDocument/2006/relationships/image" Target="../media/image40.png"/><Relationship Id="rId6" Type="http://schemas.openxmlformats.org/officeDocument/2006/relationships/image" Target="../media/image63.png"/><Relationship Id="rId7" Type="http://schemas.openxmlformats.org/officeDocument/2006/relationships/image" Target="../media/image54.png"/><Relationship Id="rId8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jpg"/><Relationship Id="rId4" Type="http://schemas.openxmlformats.org/officeDocument/2006/relationships/image" Target="../media/image52.png"/><Relationship Id="rId5" Type="http://schemas.openxmlformats.org/officeDocument/2006/relationships/image" Target="../media/image41.png"/><Relationship Id="rId6" Type="http://schemas.openxmlformats.org/officeDocument/2006/relationships/image" Target="../media/image65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71.png"/><Relationship Id="rId22" Type="http://schemas.openxmlformats.org/officeDocument/2006/relationships/image" Target="../media/image74.png"/><Relationship Id="rId21" Type="http://schemas.openxmlformats.org/officeDocument/2006/relationships/image" Target="../media/image67.png"/><Relationship Id="rId24" Type="http://schemas.openxmlformats.org/officeDocument/2006/relationships/image" Target="../media/image77.png"/><Relationship Id="rId23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9" Type="http://schemas.openxmlformats.org/officeDocument/2006/relationships/image" Target="../media/image60.png"/><Relationship Id="rId26" Type="http://schemas.openxmlformats.org/officeDocument/2006/relationships/image" Target="../media/image82.png"/><Relationship Id="rId25" Type="http://schemas.openxmlformats.org/officeDocument/2006/relationships/image" Target="../media/image93.png"/><Relationship Id="rId28" Type="http://schemas.openxmlformats.org/officeDocument/2006/relationships/image" Target="../media/image81.jpg"/><Relationship Id="rId27" Type="http://schemas.openxmlformats.org/officeDocument/2006/relationships/image" Target="../media/image85.png"/><Relationship Id="rId5" Type="http://schemas.openxmlformats.org/officeDocument/2006/relationships/image" Target="../media/image57.png"/><Relationship Id="rId6" Type="http://schemas.openxmlformats.org/officeDocument/2006/relationships/image" Target="../media/image69.png"/><Relationship Id="rId29" Type="http://schemas.openxmlformats.org/officeDocument/2006/relationships/image" Target="../media/image79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31" Type="http://schemas.openxmlformats.org/officeDocument/2006/relationships/image" Target="../media/image80.png"/><Relationship Id="rId30" Type="http://schemas.openxmlformats.org/officeDocument/2006/relationships/image" Target="../media/image76.png"/><Relationship Id="rId11" Type="http://schemas.openxmlformats.org/officeDocument/2006/relationships/image" Target="../media/image66.png"/><Relationship Id="rId33" Type="http://schemas.openxmlformats.org/officeDocument/2006/relationships/image" Target="../media/image96.jpg"/><Relationship Id="rId10" Type="http://schemas.openxmlformats.org/officeDocument/2006/relationships/image" Target="../media/image72.png"/><Relationship Id="rId32" Type="http://schemas.openxmlformats.org/officeDocument/2006/relationships/image" Target="../media/image83.jpg"/><Relationship Id="rId13" Type="http://schemas.openxmlformats.org/officeDocument/2006/relationships/image" Target="../media/image62.png"/><Relationship Id="rId35" Type="http://schemas.openxmlformats.org/officeDocument/2006/relationships/image" Target="../media/image89.png"/><Relationship Id="rId12" Type="http://schemas.openxmlformats.org/officeDocument/2006/relationships/image" Target="../media/image64.png"/><Relationship Id="rId34" Type="http://schemas.openxmlformats.org/officeDocument/2006/relationships/image" Target="../media/image98.png"/><Relationship Id="rId15" Type="http://schemas.openxmlformats.org/officeDocument/2006/relationships/image" Target="../media/image78.png"/><Relationship Id="rId37" Type="http://schemas.openxmlformats.org/officeDocument/2006/relationships/image" Target="../media/image92.jpg"/><Relationship Id="rId14" Type="http://schemas.openxmlformats.org/officeDocument/2006/relationships/image" Target="../media/image73.png"/><Relationship Id="rId36" Type="http://schemas.openxmlformats.org/officeDocument/2006/relationships/image" Target="../media/image104.png"/><Relationship Id="rId17" Type="http://schemas.openxmlformats.org/officeDocument/2006/relationships/image" Target="../media/image61.png"/><Relationship Id="rId16" Type="http://schemas.openxmlformats.org/officeDocument/2006/relationships/image" Target="../media/image75.png"/><Relationship Id="rId38" Type="http://schemas.openxmlformats.org/officeDocument/2006/relationships/image" Target="../media/image90.jpg"/><Relationship Id="rId19" Type="http://schemas.openxmlformats.org/officeDocument/2006/relationships/image" Target="../media/image70.png"/><Relationship Id="rId18" Type="http://schemas.openxmlformats.org/officeDocument/2006/relationships/image" Target="../media/image6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1.png"/><Relationship Id="rId4" Type="http://schemas.openxmlformats.org/officeDocument/2006/relationships/image" Target="../media/image86.png"/><Relationship Id="rId9" Type="http://schemas.openxmlformats.org/officeDocument/2006/relationships/hyperlink" Target="https://www.youtube.com/watch?v=xp5ODjBytuo" TargetMode="External"/><Relationship Id="rId5" Type="http://schemas.openxmlformats.org/officeDocument/2006/relationships/hyperlink" Target="https://api.whatsapp.com/send?phone=554799155535" TargetMode="External"/><Relationship Id="rId6" Type="http://schemas.openxmlformats.org/officeDocument/2006/relationships/image" Target="../media/image95.png"/><Relationship Id="rId7" Type="http://schemas.openxmlformats.org/officeDocument/2006/relationships/hyperlink" Target="http://www.evolucaocompressores.com.br/" TargetMode="External"/><Relationship Id="rId8" Type="http://schemas.openxmlformats.org/officeDocument/2006/relationships/image" Target="../media/image94.jpg"/><Relationship Id="rId11" Type="http://schemas.openxmlformats.org/officeDocument/2006/relationships/hyperlink" Target="https://www.facebook.com/EvolucaoCompressores" TargetMode="External"/><Relationship Id="rId10" Type="http://schemas.openxmlformats.org/officeDocument/2006/relationships/image" Target="../media/image100.png"/><Relationship Id="rId13" Type="http://schemas.openxmlformats.org/officeDocument/2006/relationships/hyperlink" Target="https://br.linkedin.com/company/evolucao-comercio-de-compressores-e-equipamentos" TargetMode="External"/><Relationship Id="rId12" Type="http://schemas.openxmlformats.org/officeDocument/2006/relationships/image" Target="../media/image103.png"/><Relationship Id="rId15" Type="http://schemas.openxmlformats.org/officeDocument/2006/relationships/hyperlink" Target="https://www.instagram.com/evolucaocompressores/?hl=pt-br" TargetMode="External"/><Relationship Id="rId14" Type="http://schemas.openxmlformats.org/officeDocument/2006/relationships/image" Target="../media/image99.png"/><Relationship Id="rId17" Type="http://schemas.openxmlformats.org/officeDocument/2006/relationships/image" Target="../media/image97.png"/><Relationship Id="rId16" Type="http://schemas.openxmlformats.org/officeDocument/2006/relationships/image" Target="../media/image91.png"/><Relationship Id="rId19" Type="http://schemas.openxmlformats.org/officeDocument/2006/relationships/image" Target="../media/image105.png"/><Relationship Id="rId18" Type="http://schemas.openxmlformats.org/officeDocument/2006/relationships/hyperlink" Target="https://www.youtube.com/channel/UCwd-vQDfQFCs9o1J-7-WiMQ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2.xml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3.xml"/><Relationship Id="rId4" Type="http://schemas.openxmlformats.org/officeDocument/2006/relationships/hyperlink" Target="https://www.ingersollrand.com/en-br/air-compressor/parts-and-accessories/condensate-separators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4.xml"/><Relationship Id="rId4" Type="http://schemas.openxmlformats.org/officeDocument/2006/relationships/hyperlink" Target="https://www.ingersollrand.com/en-br/air-compressor/parts-and-accessories/condensate-separators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5592" y="-1"/>
            <a:ext cx="76484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"/>
          <p:cNvSpPr/>
          <p:nvPr/>
        </p:nvSpPr>
        <p:spPr>
          <a:xfrm>
            <a:off x="-10391" y="0"/>
            <a:ext cx="302017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">
                <a:srgbClr val="FFFFFF">
                  <a:alpha val="20000"/>
                </a:srgbClr>
              </a:gs>
              <a:gs pos="20000">
                <a:srgbClr val="FFFFFF">
                  <a:alpha val="29803"/>
                </a:srgbClr>
              </a:gs>
              <a:gs pos="30000">
                <a:srgbClr val="FFFFFF">
                  <a:alpha val="40000"/>
                </a:srgbClr>
              </a:gs>
              <a:gs pos="40000">
                <a:srgbClr val="FFFFFF">
                  <a:alpha val="60000"/>
                </a:srgbClr>
              </a:gs>
              <a:gs pos="50000">
                <a:srgbClr val="FFFFFF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"/>
          <p:cNvSpPr/>
          <p:nvPr>
            <p:ph idx="1" type="subTitle"/>
          </p:nvPr>
        </p:nvSpPr>
        <p:spPr>
          <a:xfrm>
            <a:off x="3981785" y="285750"/>
            <a:ext cx="3933028" cy="1095617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FFFFF"/>
              </a:gs>
              <a:gs pos="70000">
                <a:srgbClr val="FFFFFF"/>
              </a:gs>
              <a:gs pos="75000">
                <a:srgbClr val="FFFFFF">
                  <a:alpha val="94901"/>
                </a:srgbClr>
              </a:gs>
              <a:gs pos="80000">
                <a:srgbClr val="FFFFFF">
                  <a:alpha val="89803"/>
                </a:srgbClr>
              </a:gs>
              <a:gs pos="85000">
                <a:srgbClr val="FFFFFF">
                  <a:alpha val="80000"/>
                </a:srgbClr>
              </a:gs>
              <a:gs pos="90000">
                <a:srgbClr val="FFFFFF">
                  <a:alpha val="69803"/>
                </a:srgbClr>
              </a:gs>
              <a:gs pos="95000">
                <a:srgbClr val="FFFFFF">
                  <a:alpha val="49803"/>
                </a:srgbClr>
              </a:gs>
              <a:gs pos="100000">
                <a:srgbClr val="FFFFFF">
                  <a:alpha val="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7F7F7F"/>
                </a:solidFill>
              </a:rPr>
              <a:t>Treinamento Comercial de Eficiência Energética</a:t>
            </a:r>
            <a:endParaRPr/>
          </a:p>
        </p:txBody>
      </p:sp>
      <p:grpSp>
        <p:nvGrpSpPr>
          <p:cNvPr id="73" name="Google Shape;73;p1"/>
          <p:cNvGrpSpPr/>
          <p:nvPr/>
        </p:nvGrpSpPr>
        <p:grpSpPr>
          <a:xfrm>
            <a:off x="-19916" y="-2"/>
            <a:ext cx="3286875" cy="3210686"/>
            <a:chOff x="0" y="1207053"/>
            <a:chExt cx="9106192" cy="8895110"/>
          </a:xfrm>
        </p:grpSpPr>
        <p:sp>
          <p:nvSpPr>
            <p:cNvPr id="74" name="Google Shape;74;p1"/>
            <p:cNvSpPr/>
            <p:nvPr/>
          </p:nvSpPr>
          <p:spPr>
            <a:xfrm>
              <a:off x="0" y="1207083"/>
              <a:ext cx="8449945" cy="8895080"/>
            </a:xfrm>
            <a:custGeom>
              <a:rect b="b" l="l" r="r" t="t"/>
              <a:pathLst>
                <a:path extrusionOk="0" h="8895080" w="8449945">
                  <a:moveTo>
                    <a:pt x="4002621" y="0"/>
                  </a:moveTo>
                  <a:lnTo>
                    <a:pt x="0" y="4002611"/>
                  </a:lnTo>
                  <a:lnTo>
                    <a:pt x="0" y="4891840"/>
                  </a:lnTo>
                  <a:lnTo>
                    <a:pt x="4002621" y="8894451"/>
                  </a:lnTo>
                  <a:lnTo>
                    <a:pt x="8449847" y="4447225"/>
                  </a:lnTo>
                  <a:lnTo>
                    <a:pt x="400262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211110" y="1207053"/>
              <a:ext cx="8895082" cy="8895080"/>
            </a:xfrm>
            <a:custGeom>
              <a:rect b="b" l="l" r="r" t="t"/>
              <a:pathLst>
                <a:path extrusionOk="0" h="8895080" w="8895080">
                  <a:moveTo>
                    <a:pt x="4447225" y="0"/>
                  </a:moveTo>
                  <a:lnTo>
                    <a:pt x="0" y="4447225"/>
                  </a:lnTo>
                  <a:lnTo>
                    <a:pt x="4447225" y="8894462"/>
                  </a:lnTo>
                  <a:lnTo>
                    <a:pt x="8894451" y="4447225"/>
                  </a:lnTo>
                  <a:lnTo>
                    <a:pt x="4447225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"/>
          <p:cNvSpPr/>
          <p:nvPr/>
        </p:nvSpPr>
        <p:spPr>
          <a:xfrm>
            <a:off x="203661" y="147375"/>
            <a:ext cx="2915920" cy="2915920"/>
          </a:xfrm>
          <a:custGeom>
            <a:rect b="b" l="l" r="r" t="t"/>
            <a:pathLst>
              <a:path extrusionOk="0" h="8078470" w="8078470">
                <a:moveTo>
                  <a:pt x="8077869" y="4038934"/>
                </a:moveTo>
                <a:lnTo>
                  <a:pt x="4038934" y="8077869"/>
                </a:lnTo>
                <a:lnTo>
                  <a:pt x="0" y="4038934"/>
                </a:lnTo>
                <a:lnTo>
                  <a:pt x="4038934" y="0"/>
                </a:lnTo>
                <a:lnTo>
                  <a:pt x="8077869" y="4038934"/>
                </a:lnTo>
                <a:close/>
              </a:path>
            </a:pathLst>
          </a:custGeom>
          <a:noFill/>
          <a:ln cap="flat" cmpd="sng" w="209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">
            <a:hlinkClick r:id="rId4"/>
          </p:cNvPr>
          <p:cNvSpPr/>
          <p:nvPr/>
        </p:nvSpPr>
        <p:spPr>
          <a:xfrm>
            <a:off x="471273" y="1259138"/>
            <a:ext cx="2522631" cy="69239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"/>
          <p:cNvSpPr txBox="1"/>
          <p:nvPr/>
        </p:nvSpPr>
        <p:spPr>
          <a:xfrm>
            <a:off x="715224" y="971550"/>
            <a:ext cx="75179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>
                <a:solidFill>
                  <a:srgbClr val="7D7D7D"/>
                </a:solidFill>
                <a:latin typeface="Roboto"/>
                <a:ea typeface="Roboto"/>
                <a:cs typeface="Roboto"/>
                <a:sym typeface="Roboto"/>
              </a:rPr>
              <a:t>REGRAS DE BOLSO</a:t>
            </a:r>
            <a:endParaRPr b="1" i="0" sz="2000">
              <a:solidFill>
                <a:srgbClr val="7D7D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0"/>
          <p:cNvSpPr txBox="1"/>
          <p:nvPr/>
        </p:nvSpPr>
        <p:spPr>
          <a:xfrm>
            <a:off x="990600" y="3787973"/>
            <a:ext cx="6934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3" marL="2286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Quando é necessário uma nova rede de ar em um cliente? </a:t>
            </a:r>
            <a:r>
              <a:rPr b="0" i="1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(pergunta aberta)</a:t>
            </a:r>
            <a:endParaRPr b="0" i="1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0"/>
          <p:cNvSpPr txBox="1"/>
          <p:nvPr/>
        </p:nvSpPr>
        <p:spPr>
          <a:xfrm>
            <a:off x="990600" y="1733550"/>
            <a:ext cx="6934200" cy="1361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3" marL="2286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cv = 4,5 pcm</a:t>
            </a:r>
            <a:endParaRPr b="1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3" marL="228600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cv = R$ 3.250,00 /ano</a:t>
            </a:r>
            <a:endParaRPr/>
          </a:p>
          <a:p>
            <a:pPr indent="-228600" lvl="3" marL="228600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bar = 7% de energia ou 2 PSI = 1% de energia</a:t>
            </a:r>
            <a:endParaRPr/>
          </a:p>
          <a:p>
            <a:pPr indent="-161925" lvl="3" marL="228600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/>
          <p:nvPr/>
        </p:nvSpPr>
        <p:spPr>
          <a:xfrm>
            <a:off x="990600" y="3787973"/>
            <a:ext cx="6934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3" marL="2286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Quando é necessário uma nova rede de ar em um cliente? </a:t>
            </a:r>
            <a:r>
              <a:rPr b="0" i="1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(pergunta aberta)</a:t>
            </a:r>
            <a:endParaRPr b="0" i="1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1"/>
          <p:cNvSpPr txBox="1"/>
          <p:nvPr/>
        </p:nvSpPr>
        <p:spPr>
          <a:xfrm>
            <a:off x="990600" y="1733550"/>
            <a:ext cx="6934200" cy="1054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3" marL="2286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Quanto impacta ter uma rede em anel vs espinha de peixe? Considerando que a espinha de peixe tenha perda de carga de 17 PSI com dois compressores de 75hp cada a 100%.</a:t>
            </a:r>
            <a:endParaRPr/>
          </a:p>
          <a:p>
            <a:pPr indent="-161925" lvl="3" marL="228600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0" y="2647950"/>
            <a:ext cx="4043937" cy="1991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6" y="895350"/>
            <a:ext cx="3462906" cy="2146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1047" y="2108098"/>
            <a:ext cx="4362953" cy="2654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2600" y="873672"/>
            <a:ext cx="3173914" cy="264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0" y="1657350"/>
            <a:ext cx="4139073" cy="312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3"/>
          <p:cNvSpPr txBox="1"/>
          <p:nvPr/>
        </p:nvSpPr>
        <p:spPr>
          <a:xfrm>
            <a:off x="1524000" y="1047750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RESERVATÓRIO: TER OU NÃO 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/>
          <p:nvPr/>
        </p:nvSpPr>
        <p:spPr>
          <a:xfrm>
            <a:off x="1524000" y="1047750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RESERVATÓRIO: TER OU NÃO 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1581150"/>
            <a:ext cx="4391417" cy="3236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371" y="3028950"/>
            <a:ext cx="2391258" cy="160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0588" y="2419350"/>
            <a:ext cx="2834168" cy="2014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"/>
          <p:cNvSpPr txBox="1"/>
          <p:nvPr/>
        </p:nvSpPr>
        <p:spPr>
          <a:xfrm>
            <a:off x="1524000" y="1047750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FILTROS:. Colocar os exercicios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1437446"/>
            <a:ext cx="5258258" cy="3141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/>
          <p:nvPr/>
        </p:nvSpPr>
        <p:spPr>
          <a:xfrm>
            <a:off x="1524000" y="1047750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FILTROS: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0" y="1733550"/>
            <a:ext cx="4315246" cy="2940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/>
          <p:nvPr/>
        </p:nvSpPr>
        <p:spPr>
          <a:xfrm>
            <a:off x="1524000" y="1047750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Conversação de Maquinas: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733550"/>
            <a:ext cx="2831898" cy="2072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0" y="1252843"/>
            <a:ext cx="3038921" cy="205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9539" y="2952750"/>
            <a:ext cx="3038921" cy="1904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1704" y="2148088"/>
            <a:ext cx="3381837" cy="2309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/>
          <p:nvPr/>
        </p:nvSpPr>
        <p:spPr>
          <a:xfrm>
            <a:off x="1524000" y="1047750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Slides sobre X8</a:t>
            </a:r>
            <a:endParaRPr/>
          </a:p>
        </p:txBody>
      </p:sp>
      <p:pic>
        <p:nvPicPr>
          <p:cNvPr id="210" name="Google Shape;21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581150"/>
            <a:ext cx="4543868" cy="307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0" y="2217808"/>
            <a:ext cx="3962836" cy="2597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"/>
          <p:cNvSpPr txBox="1"/>
          <p:nvPr/>
        </p:nvSpPr>
        <p:spPr>
          <a:xfrm>
            <a:off x="1524000" y="1047750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Slides sobre X8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715224" y="971550"/>
            <a:ext cx="75179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>
                <a:solidFill>
                  <a:srgbClr val="7D7D7D"/>
                </a:solidFill>
                <a:latin typeface="Roboto"/>
                <a:ea typeface="Roboto"/>
                <a:cs typeface="Roboto"/>
                <a:sym typeface="Roboto"/>
              </a:rPr>
              <a:t>QUESTIONAMENTO AOS VENDEDORES</a:t>
            </a:r>
            <a:endParaRPr b="1" i="0" sz="2000">
              <a:solidFill>
                <a:srgbClr val="7D7D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990600" y="1733550"/>
            <a:ext cx="63246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3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 que o cliente não fecha uma eficiência energética?</a:t>
            </a:r>
            <a:endParaRPr/>
          </a:p>
          <a:p>
            <a:pPr indent="-228600" lvl="3" marL="228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 que o cliente não fecha um Caça-Vazamentos?</a:t>
            </a:r>
            <a:endParaRPr/>
          </a:p>
          <a:p>
            <a:pPr indent="-228600" lvl="3" marL="228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quanto de importância o vended</a:t>
            </a:r>
            <a:r>
              <a:rPr b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’</a:t>
            </a: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 externo vê no negócio de E.E.</a:t>
            </a:r>
            <a:endParaRPr/>
          </a:p>
          <a:p>
            <a:pPr indent="-139700" lvl="3" marL="228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3" marL="0" marR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0" i="1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 não ser palpável, nenhum gestor quer fazer E.E e alega dificuldade para conseguir justificar. Mesmo que ele enxergue os benefícios financeiros, acaba recuando.</a:t>
            </a:r>
            <a:endParaRPr/>
          </a:p>
          <a:p>
            <a:pPr indent="0" lvl="3" marL="0" marR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1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3" marL="0" marR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Abordar cases de sucesso pode ajudar na tomada de decisão.</a:t>
            </a:r>
            <a:endParaRPr b="0" i="1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/>
          <p:nvPr/>
        </p:nvSpPr>
        <p:spPr>
          <a:xfrm>
            <a:off x="715224" y="971550"/>
            <a:ext cx="75179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>
                <a:solidFill>
                  <a:srgbClr val="7D7D7D"/>
                </a:solidFill>
                <a:latin typeface="Roboto"/>
                <a:ea typeface="Roboto"/>
                <a:cs typeface="Roboto"/>
                <a:sym typeface="Roboto"/>
              </a:rPr>
              <a:t>REGRAS DE BOLSO</a:t>
            </a:r>
            <a:endParaRPr b="1" i="0" sz="2000">
              <a:solidFill>
                <a:srgbClr val="7D7D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0"/>
          <p:cNvSpPr txBox="1"/>
          <p:nvPr/>
        </p:nvSpPr>
        <p:spPr>
          <a:xfrm>
            <a:off x="990600" y="3787973"/>
            <a:ext cx="6934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3" marL="2286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Quando é necessário uma nova rede de ar em um cliente? </a:t>
            </a:r>
            <a:r>
              <a:rPr b="0" i="1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(pergunta aberta)</a:t>
            </a:r>
            <a:endParaRPr b="0" i="1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990600" y="1733550"/>
            <a:ext cx="6934200" cy="13619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3" marL="2286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cv = 4,5 pcm</a:t>
            </a:r>
            <a:endParaRPr b="1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3" marL="228600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cv = R$ 3.250,00 /ano</a:t>
            </a:r>
            <a:endParaRPr/>
          </a:p>
          <a:p>
            <a:pPr indent="-228600" lvl="3" marL="228600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bar = 7% de energia ou 2 PSI = 1% de energia</a:t>
            </a:r>
            <a:endParaRPr/>
          </a:p>
          <a:p>
            <a:pPr indent="-161925" lvl="3" marL="228600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7254" y="1527403"/>
            <a:ext cx="4315920" cy="3136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/>
        </p:nvSpPr>
        <p:spPr>
          <a:xfrm>
            <a:off x="715224" y="971550"/>
            <a:ext cx="75179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>
                <a:solidFill>
                  <a:srgbClr val="7D7D7D"/>
                </a:solidFill>
                <a:latin typeface="Roboto"/>
                <a:ea typeface="Roboto"/>
                <a:cs typeface="Roboto"/>
                <a:sym typeface="Roboto"/>
              </a:rPr>
              <a:t>VOCÊ JÁ VIU ALGO ASSIM?</a:t>
            </a:r>
            <a:endParaRPr b="1" i="0" sz="2000">
              <a:solidFill>
                <a:srgbClr val="7D7D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503036"/>
            <a:ext cx="1972525" cy="15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 preferRelativeResize="0"/>
          <p:nvPr/>
        </p:nvPicPr>
        <p:blipFill rotWithShape="1">
          <a:blip r:embed="rId4">
            <a:alphaModFix/>
          </a:blip>
          <a:srcRect b="0" l="0" r="12862" t="6192"/>
          <a:stretch/>
        </p:blipFill>
        <p:spPr>
          <a:xfrm>
            <a:off x="2804129" y="1503036"/>
            <a:ext cx="1926868" cy="15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" y="3239427"/>
            <a:ext cx="1800108" cy="15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6800" y="1503036"/>
            <a:ext cx="1799781" cy="15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30705" y="3239427"/>
            <a:ext cx="1889531" cy="15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58000" y="1503036"/>
            <a:ext cx="1584632" cy="328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65033" y="3239427"/>
            <a:ext cx="2011548" cy="15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1"/>
          <p:cNvSpPr txBox="1"/>
          <p:nvPr/>
        </p:nvSpPr>
        <p:spPr>
          <a:xfrm>
            <a:off x="685800" y="2840155"/>
            <a:ext cx="838691" cy="215444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50000">
                <a:srgbClr val="000000">
                  <a:alpha val="24705"/>
                </a:srgbClr>
              </a:gs>
              <a:gs pos="80000">
                <a:srgbClr val="000000">
                  <a:alpha val="20000"/>
                </a:srgbClr>
              </a:gs>
              <a:gs pos="90000">
                <a:srgbClr val="000000">
                  <a:alpha val="9803"/>
                </a:srgbClr>
              </a:gs>
              <a:gs pos="95000">
                <a:srgbClr val="000000">
                  <a:alpha val="4705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ÁGUA NA REDE</a:t>
            </a:r>
            <a:endParaRPr/>
          </a:p>
        </p:txBody>
      </p:sp>
      <p:sp>
        <p:nvSpPr>
          <p:cNvPr id="238" name="Google Shape;238;p21"/>
          <p:cNvSpPr txBox="1"/>
          <p:nvPr/>
        </p:nvSpPr>
        <p:spPr>
          <a:xfrm>
            <a:off x="3462701" y="2840155"/>
            <a:ext cx="1268296" cy="215444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50000">
                <a:srgbClr val="000000">
                  <a:alpha val="24705"/>
                </a:srgbClr>
              </a:gs>
              <a:gs pos="80000">
                <a:srgbClr val="000000">
                  <a:alpha val="20000"/>
                </a:srgbClr>
              </a:gs>
              <a:gs pos="90000">
                <a:srgbClr val="000000">
                  <a:alpha val="9803"/>
                </a:srgbClr>
              </a:gs>
              <a:gs pos="95000">
                <a:srgbClr val="000000">
                  <a:alpha val="4705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EXCESSO DE MANGUEIRA</a:t>
            </a:r>
            <a:endParaRPr/>
          </a:p>
        </p:txBody>
      </p:sp>
      <p:sp>
        <p:nvSpPr>
          <p:cNvPr id="239" name="Google Shape;239;p21"/>
          <p:cNvSpPr txBox="1"/>
          <p:nvPr/>
        </p:nvSpPr>
        <p:spPr>
          <a:xfrm>
            <a:off x="4876800" y="1504036"/>
            <a:ext cx="1371600" cy="338554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50000">
                <a:srgbClr val="000000">
                  <a:alpha val="24705"/>
                </a:srgbClr>
              </a:gs>
              <a:gs pos="80000">
                <a:srgbClr val="000000">
                  <a:alpha val="20000"/>
                </a:srgbClr>
              </a:gs>
              <a:gs pos="90000">
                <a:srgbClr val="000000">
                  <a:alpha val="9803"/>
                </a:srgbClr>
              </a:gs>
              <a:gs pos="95000">
                <a:srgbClr val="000000">
                  <a:alpha val="4705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ADAPTAÇÃO DE VASSOURA PNEUMÁTICA</a:t>
            </a:r>
            <a:endParaRPr/>
          </a:p>
        </p:txBody>
      </p:sp>
      <p:sp>
        <p:nvSpPr>
          <p:cNvPr id="240" name="Google Shape;240;p21"/>
          <p:cNvSpPr txBox="1"/>
          <p:nvPr/>
        </p:nvSpPr>
        <p:spPr>
          <a:xfrm>
            <a:off x="6858000" y="4571983"/>
            <a:ext cx="1013419" cy="215444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50000">
                <a:srgbClr val="000000">
                  <a:alpha val="24705"/>
                </a:srgbClr>
              </a:gs>
              <a:gs pos="80000">
                <a:srgbClr val="000000">
                  <a:alpha val="20000"/>
                </a:srgbClr>
              </a:gs>
              <a:gs pos="90000">
                <a:srgbClr val="000000">
                  <a:alpha val="9803"/>
                </a:srgbClr>
              </a:gs>
              <a:gs pos="95000">
                <a:srgbClr val="000000">
                  <a:alpha val="4705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DRENO QUEBRADO</a:t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7315200" y="4019549"/>
            <a:ext cx="917974" cy="55243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5280545" y="4571982"/>
            <a:ext cx="1394934" cy="215444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50000">
                <a:srgbClr val="000000">
                  <a:alpha val="24705"/>
                </a:srgbClr>
              </a:gs>
              <a:gs pos="80000">
                <a:srgbClr val="000000">
                  <a:alpha val="20000"/>
                </a:srgbClr>
              </a:gs>
              <a:gs pos="90000">
                <a:srgbClr val="000000">
                  <a:alpha val="9803"/>
                </a:srgbClr>
              </a:gs>
              <a:gs pos="95000">
                <a:srgbClr val="000000">
                  <a:alpha val="4705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VAZAMENTO EM CONEXÕES</a:t>
            </a:r>
            <a:endParaRPr/>
          </a:p>
        </p:txBody>
      </p:sp>
      <p:sp>
        <p:nvSpPr>
          <p:cNvPr id="243" name="Google Shape;243;p21"/>
          <p:cNvSpPr txBox="1"/>
          <p:nvPr/>
        </p:nvSpPr>
        <p:spPr>
          <a:xfrm>
            <a:off x="2629603" y="4571982"/>
            <a:ext cx="1317990" cy="215444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50000">
                <a:srgbClr val="000000">
                  <a:alpha val="24705"/>
                </a:srgbClr>
              </a:gs>
              <a:gs pos="80000">
                <a:srgbClr val="000000">
                  <a:alpha val="20000"/>
                </a:srgbClr>
              </a:gs>
              <a:gs pos="90000">
                <a:srgbClr val="000000">
                  <a:alpha val="9803"/>
                </a:srgbClr>
              </a:gs>
              <a:gs pos="95000">
                <a:srgbClr val="000000">
                  <a:alpha val="4705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ADAPTAÇÃO DE EMENDAS</a:t>
            </a:r>
            <a:endParaRPr b="1" sz="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681725" y="4571982"/>
            <a:ext cx="1290738" cy="215444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50000">
                <a:srgbClr val="000000">
                  <a:alpha val="24705"/>
                </a:srgbClr>
              </a:gs>
              <a:gs pos="80000">
                <a:srgbClr val="000000">
                  <a:alpha val="20000"/>
                </a:srgbClr>
              </a:gs>
              <a:gs pos="90000">
                <a:srgbClr val="000000">
                  <a:alpha val="9803"/>
                </a:srgbClr>
              </a:gs>
              <a:gs pos="95000">
                <a:srgbClr val="000000">
                  <a:alpha val="4705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MANGUEIRAS DOBRADAS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/>
          <p:nvPr/>
        </p:nvSpPr>
        <p:spPr>
          <a:xfrm>
            <a:off x="715224" y="971550"/>
            <a:ext cx="75179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>
                <a:solidFill>
                  <a:srgbClr val="7D7D7D"/>
                </a:solidFill>
                <a:latin typeface="Roboto"/>
                <a:ea typeface="Roboto"/>
                <a:cs typeface="Roboto"/>
                <a:sym typeface="Roboto"/>
              </a:rPr>
              <a:t>VOCÊ SABIA?</a:t>
            </a:r>
            <a:endParaRPr b="1" i="0" sz="2000">
              <a:solidFill>
                <a:srgbClr val="7D7D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4464" y="2284111"/>
            <a:ext cx="5739469" cy="179531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2"/>
          <p:cNvSpPr/>
          <p:nvPr/>
        </p:nvSpPr>
        <p:spPr>
          <a:xfrm>
            <a:off x="990600" y="1581150"/>
            <a:ext cx="2438400" cy="721530"/>
          </a:xfrm>
          <a:prstGeom prst="wedgeRoundRectCallout">
            <a:avLst>
              <a:gd fmla="val 47625" name="adj1"/>
              <a:gd fmla="val 150533" name="adj2"/>
              <a:gd fmla="val 16667" name="adj3"/>
            </a:avLst>
          </a:prstGeom>
          <a:solidFill>
            <a:srgbClr val="D995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3" marL="0" marR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Vazamentos podem representar </a:t>
            </a:r>
            <a:r>
              <a:rPr b="1" i="0" lang="pt-BR" sz="11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MAIS DE 20%</a:t>
            </a:r>
            <a:r>
              <a:rPr b="1" i="0" lang="pt-BR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da produção de ar comprimido.</a:t>
            </a:r>
            <a:endParaRPr b="1" i="0" sz="1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2"/>
          <p:cNvSpPr/>
          <p:nvPr/>
        </p:nvSpPr>
        <p:spPr>
          <a:xfrm>
            <a:off x="5410201" y="4137750"/>
            <a:ext cx="2590799" cy="720000"/>
          </a:xfrm>
          <a:prstGeom prst="wedgeRoundRectCallout">
            <a:avLst>
              <a:gd fmla="val -43542" name="adj1"/>
              <a:gd fmla="val -86783" name="adj2"/>
              <a:gd fmla="val 16667" name="adj3"/>
            </a:avLst>
          </a:prstGeom>
          <a:solidFill>
            <a:srgbClr val="D995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3" marL="0" marR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Usos indevidos podem representar </a:t>
            </a:r>
            <a:r>
              <a:rPr b="1" i="0" lang="pt-BR" sz="11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MAIS DE 15%</a:t>
            </a:r>
            <a:r>
              <a:rPr b="1" i="0" lang="pt-BR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da produção de ar comprimido.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 txBox="1"/>
          <p:nvPr/>
        </p:nvSpPr>
        <p:spPr>
          <a:xfrm>
            <a:off x="715224" y="971550"/>
            <a:ext cx="75179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>
                <a:solidFill>
                  <a:srgbClr val="7D7D7D"/>
                </a:solidFill>
                <a:latin typeface="Roboto"/>
                <a:ea typeface="Roboto"/>
                <a:cs typeface="Roboto"/>
                <a:sym typeface="Roboto"/>
              </a:rPr>
              <a:t>COM A EFICIÊNCIA ENERGÉTICA:</a:t>
            </a:r>
            <a:endParaRPr b="1" i="0" sz="2000">
              <a:solidFill>
                <a:srgbClr val="7D7D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23"/>
          <p:cNvSpPr/>
          <p:nvPr/>
        </p:nvSpPr>
        <p:spPr>
          <a:xfrm>
            <a:off x="381000" y="3156210"/>
            <a:ext cx="2971800" cy="1549140"/>
          </a:xfrm>
          <a:prstGeom prst="cloudCallout">
            <a:avLst>
              <a:gd fmla="val 61646" name="adj1"/>
              <a:gd fmla="val -69421" name="adj2"/>
            </a:avLst>
          </a:prstGeom>
          <a:solidFill>
            <a:srgbClr val="DAE5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3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0C6BA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3"/>
          <p:cNvSpPr/>
          <p:nvPr/>
        </p:nvSpPr>
        <p:spPr>
          <a:xfrm>
            <a:off x="5181600" y="1310617"/>
            <a:ext cx="3924300" cy="1642133"/>
          </a:xfrm>
          <a:prstGeom prst="cloudCallout">
            <a:avLst>
              <a:gd fmla="val -60962" name="adj1"/>
              <a:gd fmla="val 26150" name="adj2"/>
            </a:avLst>
          </a:prstGeom>
          <a:solidFill>
            <a:srgbClr val="DAE5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3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C6BA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3"/>
          <p:cNvSpPr/>
          <p:nvPr/>
        </p:nvSpPr>
        <p:spPr>
          <a:xfrm>
            <a:off x="5581650" y="1623851"/>
            <a:ext cx="31242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3" marL="171450" marR="0" rtl="0" algn="just">
              <a:spcBef>
                <a:spcPts val="0"/>
              </a:spcBef>
              <a:spcAft>
                <a:spcPts val="0"/>
              </a:spcAft>
              <a:buClr>
                <a:srgbClr val="0C6BAF"/>
              </a:buClr>
              <a:buSzPts val="1200"/>
              <a:buFont typeface="Noto Sans Symbols"/>
              <a:buChar char="✔"/>
            </a:pPr>
            <a:r>
              <a:rPr b="1" i="0" lang="pt-BR" sz="1200" u="none" cap="none" strike="noStrike">
                <a:solidFill>
                  <a:srgbClr val="0C6BAF"/>
                </a:solidFill>
                <a:latin typeface="Roboto"/>
                <a:ea typeface="Roboto"/>
                <a:cs typeface="Roboto"/>
                <a:sym typeface="Roboto"/>
              </a:rPr>
              <a:t>É possível reduzir consideravelmente os gastos com energia elétrica na geração de ar comprimido sem a necessidade de comprar máquinas com novas tecnologias.</a:t>
            </a:r>
            <a:endParaRPr/>
          </a:p>
        </p:txBody>
      </p:sp>
      <p:sp>
        <p:nvSpPr>
          <p:cNvPr id="261" name="Google Shape;261;p23"/>
          <p:cNvSpPr/>
          <p:nvPr/>
        </p:nvSpPr>
        <p:spPr>
          <a:xfrm>
            <a:off x="609600" y="3515281"/>
            <a:ext cx="25146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3" marL="171450" marR="0" rtl="0" algn="just">
              <a:spcBef>
                <a:spcPts val="0"/>
              </a:spcBef>
              <a:spcAft>
                <a:spcPts val="0"/>
              </a:spcAft>
              <a:buClr>
                <a:srgbClr val="0C6BAF"/>
              </a:buClr>
              <a:buSzPts val="1200"/>
              <a:buFont typeface="Noto Sans Symbols"/>
              <a:buChar char="✔"/>
            </a:pPr>
            <a:r>
              <a:rPr b="1" i="0" lang="pt-BR" sz="1200" u="none" cap="none" strike="noStrike">
                <a:solidFill>
                  <a:srgbClr val="0C6BAF"/>
                </a:solidFill>
                <a:latin typeface="Roboto"/>
                <a:ea typeface="Roboto"/>
                <a:cs typeface="Roboto"/>
                <a:sym typeface="Roboto"/>
              </a:rPr>
              <a:t>Sua empresa pode ampliar a capacidade de produção sem a necessidade de adquirir novos compressores de ar.</a:t>
            </a:r>
            <a:endParaRPr/>
          </a:p>
        </p:txBody>
      </p:sp>
      <p:pic>
        <p:nvPicPr>
          <p:cNvPr id="262" name="Google Shape;26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8200" y="2277507"/>
            <a:ext cx="1960830" cy="247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/>
          <p:nvPr/>
        </p:nvSpPr>
        <p:spPr>
          <a:xfrm>
            <a:off x="0" y="971550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>
                <a:solidFill>
                  <a:srgbClr val="7D7D7D"/>
                </a:solidFill>
                <a:latin typeface="Roboto"/>
                <a:ea typeface="Roboto"/>
                <a:cs typeface="Roboto"/>
                <a:sym typeface="Roboto"/>
              </a:rPr>
              <a:t>CONHEÇA A EFICIÊNCIA ENERGÉTICA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>
                <a:solidFill>
                  <a:srgbClr val="7D7D7D"/>
                </a:solidFill>
                <a:latin typeface="Roboto"/>
                <a:ea typeface="Roboto"/>
                <a:cs typeface="Roboto"/>
                <a:sym typeface="Roboto"/>
              </a:rPr>
              <a:t>DA EVOLUÇÃO COMPRESSORES</a:t>
            </a:r>
            <a:endParaRPr b="1" i="0" sz="2000">
              <a:solidFill>
                <a:srgbClr val="7D7D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24"/>
          <p:cNvSpPr/>
          <p:nvPr/>
        </p:nvSpPr>
        <p:spPr>
          <a:xfrm>
            <a:off x="-304800" y="4045606"/>
            <a:ext cx="8280000" cy="612000"/>
          </a:xfrm>
          <a:prstGeom prst="roundRect">
            <a:avLst>
              <a:gd fmla="val 16667" name="adj"/>
            </a:avLst>
          </a:prstGeom>
          <a:solidFill>
            <a:srgbClr val="0C6B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3" marL="9017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Levantamento de todas as oportunidades de melhorias de processos pneumáticos e identificação de vazamentos em toda a rede de ar comprimido.</a:t>
            </a:r>
            <a:endParaRPr/>
          </a:p>
        </p:txBody>
      </p:sp>
      <p:sp>
        <p:nvSpPr>
          <p:cNvPr id="269" name="Google Shape;269;p24"/>
          <p:cNvSpPr/>
          <p:nvPr/>
        </p:nvSpPr>
        <p:spPr>
          <a:xfrm>
            <a:off x="-304800" y="2164694"/>
            <a:ext cx="6120000" cy="612000"/>
          </a:xfrm>
          <a:prstGeom prst="roundRect">
            <a:avLst>
              <a:gd fmla="val 16667" name="adj"/>
            </a:avLst>
          </a:prstGeom>
          <a:solidFill>
            <a:srgbClr val="0C6B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3" marL="9017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Modelo de negócio exclusivo da Evolução Compressores, nascido e desenvolvido em nossa empresa.</a:t>
            </a:r>
            <a:endParaRPr/>
          </a:p>
        </p:txBody>
      </p:sp>
      <p:sp>
        <p:nvSpPr>
          <p:cNvPr id="270" name="Google Shape;270;p24"/>
          <p:cNvSpPr/>
          <p:nvPr/>
        </p:nvSpPr>
        <p:spPr>
          <a:xfrm>
            <a:off x="-304800" y="3105150"/>
            <a:ext cx="7200000" cy="612000"/>
          </a:xfrm>
          <a:prstGeom prst="roundRect">
            <a:avLst>
              <a:gd fmla="val 16667" name="adj"/>
            </a:avLst>
          </a:prstGeom>
          <a:solidFill>
            <a:srgbClr val="0C6B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3" marL="9017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Vistoria completa e personalizada em toda a planta pneumática, desde a geração até o ponto de uso.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/>
          <p:nvPr/>
        </p:nvSpPr>
        <p:spPr>
          <a:xfrm>
            <a:off x="0" y="4090200"/>
            <a:ext cx="9144000" cy="6913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POR QUE ESCOLHER A				  ?</a:t>
            </a:r>
            <a:endParaRPr b="1" i="0" sz="24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5"/>
          <p:cNvSpPr/>
          <p:nvPr/>
        </p:nvSpPr>
        <p:spPr>
          <a:xfrm>
            <a:off x="4901621" y="4087033"/>
            <a:ext cx="2530539" cy="6945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5"/>
          <p:cNvSpPr/>
          <p:nvPr/>
        </p:nvSpPr>
        <p:spPr>
          <a:xfrm>
            <a:off x="3222000" y="2800350"/>
            <a:ext cx="2700000" cy="900000"/>
          </a:xfrm>
          <a:prstGeom prst="roundRect">
            <a:avLst>
              <a:gd fmla="val 16667" name="adj"/>
            </a:avLst>
          </a:prstGeom>
          <a:solidFill>
            <a:srgbClr val="0C6B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Relatórios detalhados dos pontos de vazamentos e racionalizações</a:t>
            </a:r>
            <a:endParaRPr b="1" i="0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5"/>
          <p:cNvSpPr/>
          <p:nvPr/>
        </p:nvSpPr>
        <p:spPr>
          <a:xfrm>
            <a:off x="271800" y="2800349"/>
            <a:ext cx="2700000" cy="900000"/>
          </a:xfrm>
          <a:prstGeom prst="roundRect">
            <a:avLst>
              <a:gd fmla="val 16667" name="adj"/>
            </a:avLst>
          </a:prstGeom>
          <a:solidFill>
            <a:srgbClr val="0C6B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Mais de 50 projetos executados e mais de 7 anos de experiência</a:t>
            </a:r>
            <a:endParaRPr b="1" i="0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5"/>
          <p:cNvSpPr/>
          <p:nvPr/>
        </p:nvSpPr>
        <p:spPr>
          <a:xfrm>
            <a:off x="3218414" y="294660"/>
            <a:ext cx="2700000" cy="900000"/>
          </a:xfrm>
          <a:prstGeom prst="roundRect">
            <a:avLst>
              <a:gd fmla="val 16667" name="adj"/>
            </a:avLst>
          </a:prstGeom>
          <a:solidFill>
            <a:srgbClr val="0C6B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Projetos personalizados conforme necessidades de cada cliente</a:t>
            </a:r>
            <a:endParaRPr b="1" i="0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5"/>
          <p:cNvSpPr/>
          <p:nvPr/>
        </p:nvSpPr>
        <p:spPr>
          <a:xfrm>
            <a:off x="1458600" y="1529793"/>
            <a:ext cx="6226800" cy="932063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0C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>
                <a:solidFill>
                  <a:srgbClr val="0C6BAF"/>
                </a:solidFill>
                <a:latin typeface="Roboto"/>
                <a:ea typeface="Roboto"/>
                <a:cs typeface="Roboto"/>
                <a:sym typeface="Roboto"/>
              </a:rPr>
              <a:t>Não temos concorrência!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pt-BR" sz="1600">
                <a:solidFill>
                  <a:srgbClr val="0C6BAF"/>
                </a:solidFill>
                <a:latin typeface="Roboto"/>
                <a:ea typeface="Roboto"/>
                <a:cs typeface="Roboto"/>
                <a:sym typeface="Roboto"/>
              </a:rPr>
              <a:t>Somos a empresa mais preparada para esse tipo de serviço!</a:t>
            </a:r>
            <a:endParaRPr b="1" i="0" sz="1600">
              <a:solidFill>
                <a:srgbClr val="0C6BA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6172200" y="2802528"/>
            <a:ext cx="2700000" cy="900000"/>
          </a:xfrm>
          <a:prstGeom prst="roundRect">
            <a:avLst>
              <a:gd fmla="val 16667" name="adj"/>
            </a:avLst>
          </a:prstGeom>
          <a:solidFill>
            <a:srgbClr val="0C6B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Possibilidade de planos com mensalidade ou projetos únicos</a:t>
            </a:r>
            <a:endParaRPr b="1" i="0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6172200" y="291300"/>
            <a:ext cx="2700000" cy="900000"/>
          </a:xfrm>
          <a:prstGeom prst="roundRect">
            <a:avLst>
              <a:gd fmla="val 16667" name="adj"/>
            </a:avLst>
          </a:prstGeom>
          <a:solidFill>
            <a:srgbClr val="0C6B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Compromisso com a redução do consumo de ar comprimido</a:t>
            </a:r>
            <a:endParaRPr/>
          </a:p>
        </p:txBody>
      </p:sp>
      <p:sp>
        <p:nvSpPr>
          <p:cNvPr id="283" name="Google Shape;283;p25"/>
          <p:cNvSpPr/>
          <p:nvPr/>
        </p:nvSpPr>
        <p:spPr>
          <a:xfrm>
            <a:off x="271800" y="291300"/>
            <a:ext cx="2700000" cy="900000"/>
          </a:xfrm>
          <a:prstGeom prst="roundRect">
            <a:avLst>
              <a:gd fmla="val 16667" name="adj"/>
            </a:avLst>
          </a:prstGeom>
          <a:solidFill>
            <a:srgbClr val="0C6B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Setor de engenharia dedicado aos projetos de eficiência energética</a:t>
            </a:r>
            <a:endParaRPr b="1" i="0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/>
        </p:nvSpPr>
        <p:spPr>
          <a:xfrm>
            <a:off x="0" y="971550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>
                <a:solidFill>
                  <a:srgbClr val="7D7D7D"/>
                </a:solidFill>
                <a:latin typeface="Roboto"/>
                <a:ea typeface="Roboto"/>
                <a:cs typeface="Roboto"/>
                <a:sym typeface="Roboto"/>
              </a:rPr>
              <a:t>PROCESSO PADRONIZADO DE EFICIÊNCIA ENERGÉTICA</a:t>
            </a:r>
            <a:endParaRPr b="1" i="0" sz="2000">
              <a:solidFill>
                <a:srgbClr val="7D7D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9" name="Google Shape;2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01628" y="2990006"/>
            <a:ext cx="1210596" cy="9440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26"/>
          <p:cNvGrpSpPr/>
          <p:nvPr/>
        </p:nvGrpSpPr>
        <p:grpSpPr>
          <a:xfrm>
            <a:off x="347029" y="1654879"/>
            <a:ext cx="8449940" cy="614541"/>
            <a:chOff x="4129" y="302329"/>
            <a:chExt cx="8449940" cy="614541"/>
          </a:xfrm>
        </p:grpSpPr>
        <p:sp>
          <p:nvSpPr>
            <p:cNvPr id="291" name="Google Shape;291;p26"/>
            <p:cNvSpPr/>
            <p:nvPr/>
          </p:nvSpPr>
          <p:spPr>
            <a:xfrm>
              <a:off x="4129" y="302329"/>
              <a:ext cx="1536352" cy="614541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 txBox="1"/>
            <p:nvPr/>
          </p:nvSpPr>
          <p:spPr>
            <a:xfrm>
              <a:off x="311400" y="302329"/>
              <a:ext cx="921811" cy="614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spcFirstLastPara="1" rIns="16000" wrap="square" tIns="16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Medição Inicial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1386847" y="302329"/>
              <a:ext cx="1536352" cy="614541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 txBox="1"/>
            <p:nvPr/>
          </p:nvSpPr>
          <p:spPr>
            <a:xfrm>
              <a:off x="1694118" y="302329"/>
              <a:ext cx="921811" cy="614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650" lIns="44000" spcFirstLastPara="1" rIns="14650" wrap="square" tIns="14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Caça-Vazamentos e Racionalização</a:t>
              </a:r>
              <a:endParaRPr b="1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2769564" y="302329"/>
              <a:ext cx="1536352" cy="614541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 txBox="1"/>
            <p:nvPr/>
          </p:nvSpPr>
          <p:spPr>
            <a:xfrm>
              <a:off x="3076835" y="302329"/>
              <a:ext cx="921811" cy="614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40000" spcFirstLastPara="1" rIns="13325" wrap="square" tIns="1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Ajustes de Operação dos Compressores</a:t>
              </a:r>
              <a:endParaRPr b="1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4152282" y="302329"/>
              <a:ext cx="1536352" cy="614541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6"/>
            <p:cNvSpPr txBox="1"/>
            <p:nvPr/>
          </p:nvSpPr>
          <p:spPr>
            <a:xfrm>
              <a:off x="4459553" y="302329"/>
              <a:ext cx="921811" cy="614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40000" spcFirstLastPara="1" rIns="13325" wrap="square" tIns="1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Reunião e Palestra de Conscientização</a:t>
              </a:r>
              <a:endParaRPr b="1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5534999" y="302329"/>
              <a:ext cx="1536352" cy="614541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 txBox="1"/>
            <p:nvPr/>
          </p:nvSpPr>
          <p:spPr>
            <a:xfrm>
              <a:off x="5842270" y="302329"/>
              <a:ext cx="921811" cy="614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650" lIns="44000" spcFirstLastPara="1" rIns="14650" wrap="square" tIns="14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Relatório das Racionalização do Consumo</a:t>
              </a:r>
              <a:endParaRPr b="1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6917717" y="302329"/>
              <a:ext cx="1536352" cy="614541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 txBox="1"/>
            <p:nvPr/>
          </p:nvSpPr>
          <p:spPr>
            <a:xfrm>
              <a:off x="7224988" y="302329"/>
              <a:ext cx="921811" cy="614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650" lIns="44000" spcFirstLastPara="1" rIns="14650" wrap="square" tIns="14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Medição Final (Comprovação dos Ganhos)</a:t>
              </a:r>
              <a:endParaRPr b="1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Relatórios Controle Interno — Câmara Municipal de Juína" id="303" name="Google Shape;30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0031" y="2952691"/>
            <a:ext cx="1278103" cy="9985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eficiencia energética" id="304" name="Google Shape;30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5296" y="3527744"/>
            <a:ext cx="1128838" cy="12175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D 500 ultradźwiękowy wykrywacz nieszczelności z trąbką akustyczną,  zintegrowanym aparatem, dodatkowym wejściem dla czujników zewn., 100  etykietami oznaczeń miejsca wycieku | Vervo" id="305" name="Google Shape;305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71383" y="3470528"/>
            <a:ext cx="1041439" cy="1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27188" y="2868026"/>
            <a:ext cx="903636" cy="118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minário - ícones de educação grátis" id="307" name="Google Shape;307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71909" y="3577950"/>
            <a:ext cx="1188000" cy="11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6"/>
          <p:cNvSpPr/>
          <p:nvPr/>
        </p:nvSpPr>
        <p:spPr>
          <a:xfrm>
            <a:off x="457200" y="2731950"/>
            <a:ext cx="1296000" cy="144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7391715" y="3417750"/>
            <a:ext cx="1296000" cy="144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6"/>
          <p:cNvSpPr/>
          <p:nvPr/>
        </p:nvSpPr>
        <p:spPr>
          <a:xfrm>
            <a:off x="6004812" y="2731950"/>
            <a:ext cx="1296000" cy="144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6"/>
          <p:cNvSpPr/>
          <p:nvPr/>
        </p:nvSpPr>
        <p:spPr>
          <a:xfrm>
            <a:off x="4617909" y="3417750"/>
            <a:ext cx="1296000" cy="144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6"/>
          <p:cNvSpPr/>
          <p:nvPr/>
        </p:nvSpPr>
        <p:spPr>
          <a:xfrm>
            <a:off x="3231006" y="2731950"/>
            <a:ext cx="1296000" cy="144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6"/>
          <p:cNvSpPr/>
          <p:nvPr/>
        </p:nvSpPr>
        <p:spPr>
          <a:xfrm>
            <a:off x="1844103" y="3417750"/>
            <a:ext cx="1296000" cy="144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" name="Google Shape;314;p26"/>
          <p:cNvCxnSpPr>
            <a:stCxn id="308" idx="0"/>
          </p:cNvCxnSpPr>
          <p:nvPr/>
        </p:nvCxnSpPr>
        <p:spPr>
          <a:xfrm rot="10800000">
            <a:off x="1105200" y="2194650"/>
            <a:ext cx="0" cy="537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5" name="Google Shape;315;p26"/>
          <p:cNvCxnSpPr>
            <a:stCxn id="313" idx="0"/>
          </p:cNvCxnSpPr>
          <p:nvPr/>
        </p:nvCxnSpPr>
        <p:spPr>
          <a:xfrm rot="10800000">
            <a:off x="2492103" y="2194650"/>
            <a:ext cx="0" cy="12231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6" name="Google Shape;316;p26"/>
          <p:cNvCxnSpPr>
            <a:stCxn id="312" idx="0"/>
          </p:cNvCxnSpPr>
          <p:nvPr/>
        </p:nvCxnSpPr>
        <p:spPr>
          <a:xfrm rot="10800000">
            <a:off x="3879006" y="2194650"/>
            <a:ext cx="0" cy="537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7" name="Google Shape;317;p26"/>
          <p:cNvCxnSpPr>
            <a:stCxn id="311" idx="0"/>
          </p:cNvCxnSpPr>
          <p:nvPr/>
        </p:nvCxnSpPr>
        <p:spPr>
          <a:xfrm rot="10800000">
            <a:off x="5265909" y="2194650"/>
            <a:ext cx="0" cy="12231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8" name="Google Shape;318;p26"/>
          <p:cNvCxnSpPr>
            <a:stCxn id="310" idx="0"/>
          </p:cNvCxnSpPr>
          <p:nvPr/>
        </p:nvCxnSpPr>
        <p:spPr>
          <a:xfrm rot="10800000">
            <a:off x="6652812" y="2194650"/>
            <a:ext cx="0" cy="537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26"/>
          <p:cNvCxnSpPr>
            <a:stCxn id="309" idx="0"/>
          </p:cNvCxnSpPr>
          <p:nvPr/>
        </p:nvCxnSpPr>
        <p:spPr>
          <a:xfrm rot="10800000">
            <a:off x="8039715" y="2194650"/>
            <a:ext cx="0" cy="12231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/>
          <p:nvPr/>
        </p:nvSpPr>
        <p:spPr>
          <a:xfrm>
            <a:off x="0" y="971550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>
                <a:solidFill>
                  <a:srgbClr val="7D7D7D"/>
                </a:solidFill>
                <a:latin typeface="Roboto"/>
                <a:ea typeface="Roboto"/>
                <a:cs typeface="Roboto"/>
                <a:sym typeface="Roboto"/>
              </a:rPr>
              <a:t>ALGUNS CASES DE SUCESSO</a:t>
            </a:r>
            <a:endParaRPr b="1" i="0" sz="2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p27"/>
          <p:cNvPicPr preferRelativeResize="0"/>
          <p:nvPr/>
        </p:nvPicPr>
        <p:blipFill rotWithShape="1">
          <a:blip r:embed="rId3">
            <a:alphaModFix/>
          </a:blip>
          <a:srcRect b="20064" l="0" r="0" t="19738"/>
          <a:stretch/>
        </p:blipFill>
        <p:spPr>
          <a:xfrm>
            <a:off x="1847480" y="4388665"/>
            <a:ext cx="115099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0036" y="1515751"/>
            <a:ext cx="1252625" cy="22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7"/>
          <p:cNvPicPr preferRelativeResize="0"/>
          <p:nvPr/>
        </p:nvPicPr>
        <p:blipFill rotWithShape="1">
          <a:blip r:embed="rId5">
            <a:alphaModFix/>
          </a:blip>
          <a:srcRect b="0" l="21691" r="24651" t="0"/>
          <a:stretch/>
        </p:blipFill>
        <p:spPr>
          <a:xfrm>
            <a:off x="5726487" y="2919707"/>
            <a:ext cx="457201" cy="506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7"/>
          <p:cNvPicPr preferRelativeResize="0"/>
          <p:nvPr/>
        </p:nvPicPr>
        <p:blipFill rotWithShape="1">
          <a:blip r:embed="rId6">
            <a:alphaModFix/>
          </a:blip>
          <a:srcRect b="0" l="16382" r="15226" t="0"/>
          <a:stretch/>
        </p:blipFill>
        <p:spPr>
          <a:xfrm>
            <a:off x="3092598" y="2084700"/>
            <a:ext cx="762001" cy="4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7"/>
          <p:cNvPicPr preferRelativeResize="0"/>
          <p:nvPr/>
        </p:nvPicPr>
        <p:blipFill rotWithShape="1">
          <a:blip r:embed="rId7">
            <a:alphaModFix/>
          </a:blip>
          <a:srcRect b="25871" l="0" r="0" t="19701"/>
          <a:stretch/>
        </p:blipFill>
        <p:spPr>
          <a:xfrm>
            <a:off x="4905435" y="4344581"/>
            <a:ext cx="1321519" cy="43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3284" y="1548372"/>
            <a:ext cx="1109302" cy="187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82336" y="1489878"/>
            <a:ext cx="905625" cy="30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37711" y="1502704"/>
            <a:ext cx="1020501" cy="2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02275" y="3822696"/>
            <a:ext cx="1258060" cy="21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86481" y="2164444"/>
            <a:ext cx="1007117" cy="30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122098" y="2137677"/>
            <a:ext cx="651336" cy="356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448591" y="3804851"/>
            <a:ext cx="1124224" cy="24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62801" y="3788522"/>
            <a:ext cx="1451218" cy="28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76117" y="2075778"/>
            <a:ext cx="716023" cy="480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20640" y="2056459"/>
            <a:ext cx="543458" cy="51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001931" y="2069989"/>
            <a:ext cx="656363" cy="492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761071" y="3744819"/>
            <a:ext cx="744089" cy="36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27600" y="3060547"/>
            <a:ext cx="945143" cy="22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899551" y="2955033"/>
            <a:ext cx="651578" cy="43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448101" y="2910195"/>
            <a:ext cx="512451" cy="525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372192" y="4484734"/>
            <a:ext cx="1079186" cy="265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7"/>
          <p:cNvPicPr preferRelativeResize="0"/>
          <p:nvPr/>
        </p:nvPicPr>
        <p:blipFill rotWithShape="1">
          <a:blip r:embed="rId24">
            <a:alphaModFix/>
          </a:blip>
          <a:srcRect b="32319" l="0" r="0" t="25204"/>
          <a:stretch/>
        </p:blipFill>
        <p:spPr>
          <a:xfrm>
            <a:off x="6359046" y="2990864"/>
            <a:ext cx="856993" cy="364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135910" y="2973505"/>
            <a:ext cx="753196" cy="39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327816" y="1497982"/>
            <a:ext cx="1441337" cy="2882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ader logo" id="349" name="Google Shape;349;p2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224833" y="3812401"/>
            <a:ext cx="1441335" cy="234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gre | akquinet HKS Brasil" id="350" name="Google Shape;350;p2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7596617" y="4449777"/>
            <a:ext cx="1042872" cy="334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rona - Tubos e Conexões" id="351" name="Google Shape;351;p2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66943" y="2064125"/>
            <a:ext cx="780674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ntex | Duchas e Torneiras" id="352" name="Google Shape;352;p27"/>
          <p:cNvPicPr preferRelativeResize="0"/>
          <p:nvPr/>
        </p:nvPicPr>
        <p:blipFill rotWithShape="1">
          <a:blip r:embed="rId30">
            <a:alphaModFix/>
          </a:blip>
          <a:srcRect b="26372" l="0" r="0" t="3073"/>
          <a:stretch/>
        </p:blipFill>
        <p:spPr>
          <a:xfrm>
            <a:off x="3807962" y="1489716"/>
            <a:ext cx="118899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rcules Motores Elétricos - Comschool" id="353" name="Google Shape;353;p27"/>
          <p:cNvPicPr preferRelativeResize="0"/>
          <p:nvPr/>
        </p:nvPicPr>
        <p:blipFill rotWithShape="1">
          <a:blip r:embed="rId31">
            <a:alphaModFix/>
          </a:blip>
          <a:srcRect b="36800" l="0" r="0" t="37600"/>
          <a:stretch/>
        </p:blipFill>
        <p:spPr>
          <a:xfrm>
            <a:off x="5693416" y="3757841"/>
            <a:ext cx="1343161" cy="343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 Etiquetas | LinkedIn" id="354" name="Google Shape;354;p27"/>
          <p:cNvPicPr preferRelativeResize="0"/>
          <p:nvPr/>
        </p:nvPicPr>
        <p:blipFill rotWithShape="1">
          <a:blip r:embed="rId32">
            <a:alphaModFix/>
          </a:blip>
          <a:srcRect b="0" l="0" r="21660" t="25380"/>
          <a:stretch/>
        </p:blipFill>
        <p:spPr>
          <a:xfrm>
            <a:off x="5146702" y="1450844"/>
            <a:ext cx="401613" cy="382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dízio Fixo Placa 62 PFE 400KG MADEMIL - Corremol" id="355" name="Google Shape;355;p27"/>
          <p:cNvPicPr preferRelativeResize="0"/>
          <p:nvPr/>
        </p:nvPicPr>
        <p:blipFill rotWithShape="1">
          <a:blip r:embed="rId33">
            <a:alphaModFix/>
          </a:blip>
          <a:srcRect b="34000" l="0" r="0" t="36666"/>
          <a:stretch/>
        </p:blipFill>
        <p:spPr>
          <a:xfrm>
            <a:off x="366943" y="4421421"/>
            <a:ext cx="1335299" cy="3916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sistência Técnica Autorizada Britânia em Teresina (PI)" id="356" name="Google Shape;356;p27"/>
          <p:cNvPicPr preferRelativeResize="0"/>
          <p:nvPr/>
        </p:nvPicPr>
        <p:blipFill rotWithShape="1">
          <a:blip r:embed="rId34">
            <a:alphaModFix/>
          </a:blip>
          <a:srcRect b="30078" l="0" r="0" t="28016"/>
          <a:stretch/>
        </p:blipFill>
        <p:spPr>
          <a:xfrm>
            <a:off x="4083099" y="2142888"/>
            <a:ext cx="1574882" cy="346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DATI - MDF - Mercoplac" id="357" name="Google Shape;357;p27"/>
          <p:cNvPicPr preferRelativeResize="0"/>
          <p:nvPr/>
        </p:nvPicPr>
        <p:blipFill rotWithShape="1">
          <a:blip r:embed="rId35">
            <a:alphaModFix/>
          </a:blip>
          <a:srcRect b="31555" l="0" r="0" t="36444"/>
          <a:stretch/>
        </p:blipFill>
        <p:spPr>
          <a:xfrm>
            <a:off x="5698065" y="1498116"/>
            <a:ext cx="1479998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dutos | Corte e Soldadura por Ultrassons | Frezite® Woodworking Tools" id="358" name="Google Shape;358;p27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3143709" y="4463699"/>
            <a:ext cx="1616488" cy="3071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eúdo Sincol: Minimalismo e cores em detalhes - Revista PROJETO" id="359" name="Google Shape;359;p2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3064464" y="2961278"/>
            <a:ext cx="1659729" cy="4232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RSTEN - Texbrasil" id="360" name="Google Shape;360;p27"/>
          <p:cNvPicPr preferRelativeResize="0"/>
          <p:nvPr/>
        </p:nvPicPr>
        <p:blipFill rotWithShape="1">
          <a:blip r:embed="rId38">
            <a:alphaModFix/>
          </a:blip>
          <a:srcRect b="40332" l="3987" r="5053" t="41000"/>
          <a:stretch/>
        </p:blipFill>
        <p:spPr>
          <a:xfrm>
            <a:off x="7391400" y="3032142"/>
            <a:ext cx="1371600" cy="281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.png" id="365" name="Google Shape;36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2502" y="2257846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png" id="366" name="Google Shape;36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509" y="1845826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8"/>
          <p:cNvSpPr/>
          <p:nvPr/>
        </p:nvSpPr>
        <p:spPr>
          <a:xfrm>
            <a:off x="1371600" y="1814062"/>
            <a:ext cx="7534012" cy="351528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104275" spcFirstLastPara="1" rIns="104275" wrap="square" tIns="521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Rua dos Suíços, 17.210  – Costa e Silva | Joinville/SC - CEP: 89220-801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8"/>
          <p:cNvSpPr/>
          <p:nvPr/>
        </p:nvSpPr>
        <p:spPr>
          <a:xfrm>
            <a:off x="1371600" y="2220222"/>
            <a:ext cx="4495800" cy="351528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104275" spcFirstLastPara="1" rIns="104275" wrap="square" tIns="521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(47) 3455-0337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.png" id="369" name="Google Shape;36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3372" y="3394281"/>
            <a:ext cx="28800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png" id="370" name="Google Shape;37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509" y="2984514"/>
            <a:ext cx="28800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8"/>
          <p:cNvSpPr/>
          <p:nvPr/>
        </p:nvSpPr>
        <p:spPr>
          <a:xfrm>
            <a:off x="1373025" y="2952750"/>
            <a:ext cx="6189192" cy="351528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104275" spcFirstLastPara="1" rIns="104275" wrap="square" tIns="521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Rua Pedro Robl, 13 – Colonial | São Bento do Sul/SC - CEP: 89220-801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8"/>
          <p:cNvSpPr/>
          <p:nvPr/>
        </p:nvSpPr>
        <p:spPr>
          <a:xfrm>
            <a:off x="1373025" y="3362517"/>
            <a:ext cx="4495800" cy="351528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104275" spcFirstLastPara="1" rIns="104275" wrap="square" tIns="521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(47) 3635-0222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2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17977" y="3872566"/>
            <a:ext cx="2003481" cy="69230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8"/>
          <p:cNvSpPr txBox="1"/>
          <p:nvPr/>
        </p:nvSpPr>
        <p:spPr>
          <a:xfrm>
            <a:off x="1012502" y="971549"/>
            <a:ext cx="50237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>
                <a:solidFill>
                  <a:srgbClr val="7D7D7D"/>
                </a:solidFill>
                <a:latin typeface="Roboto"/>
                <a:ea typeface="Roboto"/>
                <a:cs typeface="Roboto"/>
                <a:sym typeface="Roboto"/>
              </a:rPr>
              <a:t>ENTRE EM CONTATO E SAIBA MAIS!</a:t>
            </a:r>
            <a:endParaRPr b="1" i="0" sz="2000">
              <a:solidFill>
                <a:srgbClr val="7D7D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28"/>
          <p:cNvSpPr/>
          <p:nvPr/>
        </p:nvSpPr>
        <p:spPr>
          <a:xfrm>
            <a:off x="3880797" y="4101877"/>
            <a:ext cx="2766060" cy="233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Conecte-se com a gente!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2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56262" y="4045997"/>
            <a:ext cx="653415" cy="65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76987" y="4366037"/>
            <a:ext cx="370205" cy="33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8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799007" y="4360322"/>
            <a:ext cx="322580" cy="32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8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363397" y="4360322"/>
            <a:ext cx="322580" cy="32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8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224457" y="4366037"/>
            <a:ext cx="321310" cy="32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12502" y="3912012"/>
            <a:ext cx="1694180" cy="84709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8"/>
          <p:cNvSpPr/>
          <p:nvPr/>
        </p:nvSpPr>
        <p:spPr>
          <a:xfrm>
            <a:off x="2904802" y="4093622"/>
            <a:ext cx="0" cy="532765"/>
          </a:xfrm>
          <a:custGeom>
            <a:rect b="b" l="l" r="r" t="t"/>
            <a:pathLst>
              <a:path extrusionOk="0" h="533400" w="120000">
                <a:moveTo>
                  <a:pt x="0" y="0"/>
                </a:moveTo>
                <a:lnTo>
                  <a:pt x="0" y="533400"/>
                </a:lnTo>
              </a:path>
            </a:pathLst>
          </a:custGeom>
          <a:noFill/>
          <a:ln cap="flat" cmpd="sng" w="9525">
            <a:solidFill>
              <a:srgbClr val="5C477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1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28">
            <a:hlinkClick r:id="rId18"/>
          </p:cNvPr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648002" y="4360322"/>
            <a:ext cx="340995" cy="340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/>
          <p:nvPr/>
        </p:nvSpPr>
        <p:spPr>
          <a:xfrm>
            <a:off x="678975" y="1617130"/>
            <a:ext cx="1910850" cy="194522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0C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>
                <a:solidFill>
                  <a:srgbClr val="0C6BAF"/>
                </a:solidFill>
                <a:latin typeface="Roboto"/>
                <a:ea typeface="Roboto"/>
                <a:cs typeface="Roboto"/>
                <a:sym typeface="Roboto"/>
              </a:rPr>
              <a:t>CLIENTE</a:t>
            </a:r>
            <a:endParaRPr/>
          </a:p>
        </p:txBody>
      </p:sp>
      <p:sp>
        <p:nvSpPr>
          <p:cNvPr id="89" name="Google Shape;89;p3"/>
          <p:cNvSpPr txBox="1"/>
          <p:nvPr/>
        </p:nvSpPr>
        <p:spPr>
          <a:xfrm>
            <a:off x="0" y="971550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>
                <a:solidFill>
                  <a:srgbClr val="7D7D7D"/>
                </a:solidFill>
                <a:latin typeface="Roboto"/>
                <a:ea typeface="Roboto"/>
                <a:cs typeface="Roboto"/>
                <a:sym typeface="Roboto"/>
              </a:rPr>
              <a:t>CASES DE SUCESSO</a:t>
            </a:r>
            <a:endParaRPr b="1" i="0" sz="2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791001"/>
            <a:ext cx="1440000" cy="618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fremax.com.br/assets/site/images/logo-main.png" id="91" name="Google Shape;9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614" y="2179922"/>
            <a:ext cx="1440000" cy="40918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 txBox="1"/>
          <p:nvPr/>
        </p:nvSpPr>
        <p:spPr>
          <a:xfrm>
            <a:off x="3200400" y="1617130"/>
            <a:ext cx="4953000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ANTES DA EFICIÊNCIA ENERGÉTICA</a:t>
            </a:r>
            <a:endParaRPr/>
          </a:p>
          <a:p>
            <a:pPr indent="-171450" lvl="3" marL="171450" marR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Potência Média dos Compressores: 384 hp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3" marL="171450" marR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 com Energia Elétrica: R$ 943.106,19 ao ano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 txBox="1"/>
          <p:nvPr/>
        </p:nvSpPr>
        <p:spPr>
          <a:xfrm>
            <a:off x="3200400" y="2669798"/>
            <a:ext cx="4953000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DEPOIS DA EFICIÊNCIA ENERGÉTICA</a:t>
            </a:r>
            <a:endParaRPr/>
          </a:p>
          <a:p>
            <a:pPr indent="-171450" lvl="3" marL="171450" marR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Potência Média dos Compressores: 270 hp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3" marL="171450" marR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 com Energia Elétrica: R$ 663.779,61 ao ano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3200400" y="3722466"/>
            <a:ext cx="4953000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ECONOMIA OBTIDA</a:t>
            </a:r>
            <a:endParaRPr/>
          </a:p>
          <a:p>
            <a:pPr indent="-171450" lvl="3" marL="171450" marR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Redução de 114 hp em compressores</a:t>
            </a:r>
            <a:endParaRPr/>
          </a:p>
          <a:p>
            <a:pPr indent="-171450" lvl="3" marL="171450" marR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Economia de R$ 279.326,00 ao ano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623531" y="3722466"/>
            <a:ext cx="2021738" cy="1050998"/>
          </a:xfrm>
          <a:prstGeom prst="star10">
            <a:avLst>
              <a:gd fmla="val 42533" name="adj"/>
              <a:gd fmla="val 105146" name="hf"/>
            </a:avLst>
          </a:prstGeom>
          <a:solidFill>
            <a:srgbClr val="7692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Desligamos um compressor de 100 hp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/>
          <p:nvPr/>
        </p:nvSpPr>
        <p:spPr>
          <a:xfrm>
            <a:off x="678975" y="1617130"/>
            <a:ext cx="1910850" cy="194522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0C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>
                <a:solidFill>
                  <a:srgbClr val="0C6BAF"/>
                </a:solidFill>
                <a:latin typeface="Roboto"/>
                <a:ea typeface="Roboto"/>
                <a:cs typeface="Roboto"/>
                <a:sym typeface="Roboto"/>
              </a:rPr>
              <a:t>CLIENTE</a:t>
            </a:r>
            <a:endParaRPr/>
          </a:p>
        </p:txBody>
      </p:sp>
      <p:sp>
        <p:nvSpPr>
          <p:cNvPr id="101" name="Google Shape;101;p4"/>
          <p:cNvSpPr txBox="1"/>
          <p:nvPr/>
        </p:nvSpPr>
        <p:spPr>
          <a:xfrm>
            <a:off x="0" y="971550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>
                <a:solidFill>
                  <a:srgbClr val="7D7D7D"/>
                </a:solidFill>
                <a:latin typeface="Roboto"/>
                <a:ea typeface="Roboto"/>
                <a:cs typeface="Roboto"/>
                <a:sym typeface="Roboto"/>
              </a:rPr>
              <a:t>CASES DE SUCESSO</a:t>
            </a:r>
            <a:endParaRPr b="1" i="0" sz="2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3200400" y="1617130"/>
            <a:ext cx="4953000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ANTES DA EFICIÊNCIA ENERGÉTICA</a:t>
            </a:r>
            <a:endParaRPr/>
          </a:p>
          <a:p>
            <a:pPr indent="-171450" lvl="3" marL="171450" marR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Potência Média dos Compressores: 248 hp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3" marL="171450" marR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 com Energia Elétrica: R$ 454.700,62 ao ano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3200400" y="2669798"/>
            <a:ext cx="4953000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DEPOIS DA EFICIÊNCIA ENERGÉTICA</a:t>
            </a:r>
            <a:endParaRPr/>
          </a:p>
          <a:p>
            <a:pPr indent="-171450" lvl="3" marL="171450" marR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Potência Média dos Compressores: 208 hp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3" marL="171450" marR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 com Energia Elétrica: R$ 380.236,72 ao ano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3200400" y="3722466"/>
            <a:ext cx="4953000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ECONOMIA OBTIDA</a:t>
            </a:r>
            <a:endParaRPr/>
          </a:p>
          <a:p>
            <a:pPr indent="-171450" lvl="3" marL="171450" marR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Redução de 40 hp em compressores</a:t>
            </a:r>
            <a:endParaRPr/>
          </a:p>
          <a:p>
            <a:pPr indent="-171450" lvl="3" marL="171450" marR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Economia de R$ 74.463,90 ao ano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623531" y="3722466"/>
            <a:ext cx="2021738" cy="1050998"/>
          </a:xfrm>
          <a:prstGeom prst="star10">
            <a:avLst>
              <a:gd fmla="val 42533" name="adj"/>
              <a:gd fmla="val 105146" name="hf"/>
            </a:avLst>
          </a:prstGeom>
          <a:solidFill>
            <a:srgbClr val="7692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Redução de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40 hp!!!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rani Papel e Embalagem S.A. - YouTube" id="106" name="Google Shape;106;p4"/>
          <p:cNvPicPr preferRelativeResize="0"/>
          <p:nvPr/>
        </p:nvPicPr>
        <p:blipFill rotWithShape="1">
          <a:blip r:embed="rId3">
            <a:alphaModFix/>
          </a:blip>
          <a:srcRect b="10040" l="0" r="0" t="10584"/>
          <a:stretch/>
        </p:blipFill>
        <p:spPr>
          <a:xfrm>
            <a:off x="914400" y="2190750"/>
            <a:ext cx="1440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"/>
          <p:cNvPicPr preferRelativeResize="0"/>
          <p:nvPr/>
        </p:nvPicPr>
        <p:blipFill rotWithShape="1">
          <a:blip r:embed="rId4">
            <a:alphaModFix/>
          </a:blip>
          <a:srcRect b="8803" l="0" r="0" t="11821"/>
          <a:stretch/>
        </p:blipFill>
        <p:spPr>
          <a:xfrm>
            <a:off x="914400" y="2190750"/>
            <a:ext cx="1440000" cy="114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>
            <a:off x="678975" y="1617130"/>
            <a:ext cx="1910850" cy="194522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0C6B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>
                <a:solidFill>
                  <a:srgbClr val="0C6BAF"/>
                </a:solidFill>
                <a:latin typeface="Roboto"/>
                <a:ea typeface="Roboto"/>
                <a:cs typeface="Roboto"/>
                <a:sym typeface="Roboto"/>
              </a:rPr>
              <a:t>CLIENTE</a:t>
            </a:r>
            <a:endParaRPr/>
          </a:p>
        </p:txBody>
      </p:sp>
      <p:sp>
        <p:nvSpPr>
          <p:cNvPr id="113" name="Google Shape;113;p5"/>
          <p:cNvSpPr txBox="1"/>
          <p:nvPr/>
        </p:nvSpPr>
        <p:spPr>
          <a:xfrm>
            <a:off x="0" y="971550"/>
            <a:ext cx="9144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>
                <a:solidFill>
                  <a:srgbClr val="7D7D7D"/>
                </a:solidFill>
                <a:latin typeface="Roboto"/>
                <a:ea typeface="Roboto"/>
                <a:cs typeface="Roboto"/>
                <a:sym typeface="Roboto"/>
              </a:rPr>
              <a:t>CASES DE SUCESSO</a:t>
            </a:r>
            <a:endParaRPr b="1" i="0" sz="2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3200400" y="1617130"/>
            <a:ext cx="4953000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ANTES DA EFICIÊNCIA ENERGÉTICA</a:t>
            </a:r>
            <a:endParaRPr/>
          </a:p>
          <a:p>
            <a:pPr indent="-171450" lvl="3" marL="171450" marR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Potência Média dos Compressores: 593 hp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3" marL="171450" marR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 com Energia Elétrica: R$ 1.096.934,72 ao ano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3200400" y="2669798"/>
            <a:ext cx="4953000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DEPOIS DA EFICIÊNCIA ENERGÉTICA</a:t>
            </a:r>
            <a:endParaRPr/>
          </a:p>
          <a:p>
            <a:pPr indent="-171450" lvl="3" marL="171450" marR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Potência Média dos Compressores: 446 hp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3" marL="171450" marR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 com Energia Elétrica: R$ 823.971,17 ao ano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3200400" y="3722466"/>
            <a:ext cx="4953000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ECONOMIA OBTIDA</a:t>
            </a:r>
            <a:endParaRPr/>
          </a:p>
          <a:p>
            <a:pPr indent="-171450" lvl="3" marL="171450" marR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Redução de 147 hp em compressores</a:t>
            </a:r>
            <a:endParaRPr/>
          </a:p>
          <a:p>
            <a:pPr indent="-171450" lvl="3" marL="171450" marR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Economia de R$ 272.963,54 ao ano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623531" y="3722466"/>
            <a:ext cx="2021738" cy="1050998"/>
          </a:xfrm>
          <a:prstGeom prst="star10">
            <a:avLst>
              <a:gd fmla="val 42533" name="adj"/>
              <a:gd fmla="val 105146" name="hf"/>
            </a:avLst>
          </a:prstGeom>
          <a:solidFill>
            <a:srgbClr val="7692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Desligamos 2 compressores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5"/>
          <p:cNvPicPr preferRelativeResize="0"/>
          <p:nvPr/>
        </p:nvPicPr>
        <p:blipFill rotWithShape="1">
          <a:blip r:embed="rId3">
            <a:alphaModFix/>
          </a:blip>
          <a:srcRect b="14282" l="0" r="0" t="8989"/>
          <a:stretch/>
        </p:blipFill>
        <p:spPr>
          <a:xfrm>
            <a:off x="914400" y="2205922"/>
            <a:ext cx="1439999" cy="110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/>
        </p:nvSpPr>
        <p:spPr>
          <a:xfrm>
            <a:off x="715224" y="971550"/>
            <a:ext cx="75179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>
                <a:solidFill>
                  <a:srgbClr val="7D7D7D"/>
                </a:solidFill>
                <a:latin typeface="Roboto"/>
                <a:ea typeface="Roboto"/>
                <a:cs typeface="Roboto"/>
                <a:sym typeface="Roboto"/>
              </a:rPr>
              <a:t>QUANDO AVANÇAR NO ASSUNTO?</a:t>
            </a:r>
            <a:endParaRPr b="1" i="0" sz="2000">
              <a:solidFill>
                <a:srgbClr val="7D7D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6"/>
          <p:cNvSpPr txBox="1"/>
          <p:nvPr/>
        </p:nvSpPr>
        <p:spPr>
          <a:xfrm>
            <a:off x="990600" y="1733550"/>
            <a:ext cx="63246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3" marL="2286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Quando o cliente é atendido por concorrente:</a:t>
            </a:r>
            <a:endParaRPr/>
          </a:p>
          <a:p>
            <a:pPr indent="-285750" lvl="4" marL="493684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Uma bela oportunidade de avançar no assunto de E.E. é quando o concorrente está muito bem posicionado no cliente em questão. Porém, o cliente não enxerga todas as oportunidades de melhorias possíveis pois se limita à saúde do compressor e ao que seu assistente pode lhe oferecer.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/>
          <p:nvPr/>
        </p:nvSpPr>
        <p:spPr>
          <a:xfrm>
            <a:off x="715224" y="971550"/>
            <a:ext cx="75179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>
                <a:solidFill>
                  <a:srgbClr val="7D7D7D"/>
                </a:solidFill>
                <a:latin typeface="Roboto"/>
                <a:ea typeface="Roboto"/>
                <a:cs typeface="Roboto"/>
                <a:sym typeface="Roboto"/>
              </a:rPr>
              <a:t>QUANDO AVANÇAR NO ASSUNTO?</a:t>
            </a:r>
            <a:endParaRPr b="1" i="0" sz="2000">
              <a:solidFill>
                <a:srgbClr val="7D7D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7"/>
          <p:cNvSpPr txBox="1"/>
          <p:nvPr/>
        </p:nvSpPr>
        <p:spPr>
          <a:xfrm>
            <a:off x="990600" y="1733550"/>
            <a:ext cx="63246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3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 startAt="2"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Quando o cliente aponta falta de qualidade no ar comprimido (água na rede):</a:t>
            </a:r>
            <a:endParaRPr b="1" i="0" sz="105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4">
            <a:alphaModFix/>
          </a:blip>
          <a:srcRect b="4764" l="0" r="2785" t="0"/>
          <a:stretch/>
        </p:blipFill>
        <p:spPr>
          <a:xfrm>
            <a:off x="4343400" y="2114550"/>
            <a:ext cx="3432574" cy="27690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32" name="Google Shape;132;p7"/>
          <p:cNvSpPr txBox="1"/>
          <p:nvPr/>
        </p:nvSpPr>
        <p:spPr>
          <a:xfrm>
            <a:off x="990600" y="2318326"/>
            <a:ext cx="3124200" cy="900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4" marL="436534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b="1" i="0" lang="pt-BR" sz="10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Secador: economia com purga da água (tanto em desperdícios de ar quanto em consumo de energia), desgaste de itens pneumáticos, centralização de condensado.</a:t>
            </a:r>
            <a:endParaRPr b="1" i="0" sz="105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/>
        </p:nvSpPr>
        <p:spPr>
          <a:xfrm>
            <a:off x="715224" y="971550"/>
            <a:ext cx="75179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>
                <a:solidFill>
                  <a:srgbClr val="7D7D7D"/>
                </a:solidFill>
                <a:latin typeface="Roboto"/>
                <a:ea typeface="Roboto"/>
                <a:cs typeface="Roboto"/>
                <a:sym typeface="Roboto"/>
              </a:rPr>
              <a:t>QUANDO AVANÇAR NO ASSUNTO?</a:t>
            </a:r>
            <a:endParaRPr b="1" i="0" sz="2000">
              <a:solidFill>
                <a:srgbClr val="7D7D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990600" y="1733550"/>
            <a:ext cx="6324600" cy="1792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3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 startAt="2"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Quando o cliente aponta falta de qualidade no ar comprimido (água na rede):</a:t>
            </a:r>
            <a:endParaRPr/>
          </a:p>
          <a:p>
            <a:pPr indent="-228600" lvl="4" marL="436534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b="1" i="0" lang="pt-BR" sz="10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Secador: economia com purga da água (tanto em desperdícios de ar quanto em consumo de energia), desgaste de itens pneumáticos, centralização de condensado. </a:t>
            </a:r>
            <a:r>
              <a:rPr b="1" i="0" lang="pt-BR" sz="105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(Link da planilha de gastos com purgador)</a:t>
            </a:r>
            <a:endParaRPr/>
          </a:p>
          <a:p>
            <a:pPr indent="-228600" lvl="4" marL="436534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b="1" i="0" lang="pt-BR" sz="10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Tecnologia de Purgadores: PNLD, MNL500, etc.</a:t>
            </a:r>
            <a:endParaRPr/>
          </a:p>
          <a:p>
            <a:pPr indent="-228600" lvl="4" marL="436534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b="0" i="0" lang="pt-BR" sz="105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https://www.ingersollrand.com/en-br/air-compressor/parts-and-accessories/condensate-separators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2400" y="742950"/>
            <a:ext cx="5849166" cy="4267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8"/>
          <p:cNvPicPr preferRelativeResize="0"/>
          <p:nvPr/>
        </p:nvPicPr>
        <p:blipFill rotWithShape="1">
          <a:blip r:embed="rId6">
            <a:alphaModFix/>
          </a:blip>
          <a:srcRect b="4764" l="0" r="0" t="0"/>
          <a:stretch/>
        </p:blipFill>
        <p:spPr>
          <a:xfrm>
            <a:off x="10820400" y="133350"/>
            <a:ext cx="5367005" cy="420898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/>
          <p:nvPr/>
        </p:nvSpPr>
        <p:spPr>
          <a:xfrm>
            <a:off x="715224" y="971550"/>
            <a:ext cx="75179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>
                <a:solidFill>
                  <a:srgbClr val="7D7D7D"/>
                </a:solidFill>
                <a:latin typeface="Roboto"/>
                <a:ea typeface="Roboto"/>
                <a:cs typeface="Roboto"/>
                <a:sym typeface="Roboto"/>
              </a:rPr>
              <a:t>QUANDO AVANÇAR NO ASSUNTO?</a:t>
            </a:r>
            <a:endParaRPr b="1" i="0" sz="2000">
              <a:solidFill>
                <a:srgbClr val="7D7D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9"/>
          <p:cNvSpPr txBox="1"/>
          <p:nvPr/>
        </p:nvSpPr>
        <p:spPr>
          <a:xfrm>
            <a:off x="990600" y="1733550"/>
            <a:ext cx="6324600" cy="2993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3" marL="2286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Quando o cliente é atendido por concorrente:</a:t>
            </a:r>
            <a:endParaRPr/>
          </a:p>
          <a:p>
            <a:pPr indent="-285750" lvl="4" marL="493684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1" i="0" lang="pt-BR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Uma bela oportunidade de avançar no assunto de E.E. é quando o concorrente está muito bem posicionado no cliente em questão. Porém, o cliente não enxerga todas as oportunidades de melhorias possíveis pois se limita à saúde do compressor e ao que seu assistente pode lhe oferecer.</a:t>
            </a:r>
            <a:endParaRPr/>
          </a:p>
          <a:p>
            <a:pPr indent="-228600" lvl="3" marL="228600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b="1" i="0" lang="pt-BR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Quando o cliente aponta falta de qualidade no ar comprimido (água na rede):</a:t>
            </a:r>
            <a:endParaRPr/>
          </a:p>
          <a:p>
            <a:pPr indent="-228600" lvl="4" marL="436534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b="1" i="0" lang="pt-BR" sz="10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Secador: economia com purga da água (tanto em desperdícios de ar quanto em consumo de energia), desgaste de itens pneumáticos, centralização de condensado. </a:t>
            </a:r>
            <a:r>
              <a:rPr b="1" i="0" lang="pt-BR" sz="105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(Link da planilha de gastos com purgador)</a:t>
            </a:r>
            <a:endParaRPr/>
          </a:p>
          <a:p>
            <a:pPr indent="-228600" lvl="4" marL="436534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b="1" i="0" lang="pt-BR" sz="10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Tecnologia de Purgadores: PNLD, MNL500, etc.</a:t>
            </a:r>
            <a:endParaRPr/>
          </a:p>
          <a:p>
            <a:pPr indent="-228600" lvl="4" marL="436534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b="0" i="0" lang="pt-BR" sz="105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https://www.ingersollrand.com/en-br/air-compressor/parts-and-accessories/condensate-separators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72400" y="742950"/>
            <a:ext cx="5849166" cy="4267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63200" y="-694091"/>
            <a:ext cx="4382112" cy="3639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2020-09-30T00:43:32Z</dcterms:created>
  <dc:creator>William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2020-09-29T00:00:00Z</vt:filetime>
  </property>
  <property fmtid="{D5CDD505-2E9C-101B-9397-08002B2CF9AE}" pid="3" name="Creator">
    <vt:lpwstr>Adobe Illustrator 24.1 (Windows)</vt:lpwstr>
  </property>
  <property fmtid="{D5CDD505-2E9C-101B-9397-08002B2CF9AE}" pid="4" name="LastSaved">
    <vt:filetime>2020-09-30T00:00:00Z</vt:filetime>
  </property>
</Properties>
</file>